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7" r:id="rId2"/>
    <p:sldId id="266" r:id="rId3"/>
    <p:sldId id="267" r:id="rId4"/>
    <p:sldId id="268" r:id="rId5"/>
    <p:sldId id="289" r:id="rId6"/>
    <p:sldId id="291" r:id="rId7"/>
    <p:sldId id="292" r:id="rId8"/>
    <p:sldId id="293" r:id="rId9"/>
    <p:sldId id="290" r:id="rId10"/>
    <p:sldId id="269" r:id="rId11"/>
    <p:sldId id="270" r:id="rId12"/>
    <p:sldId id="294" r:id="rId13"/>
    <p:sldId id="295" r:id="rId14"/>
    <p:sldId id="272" r:id="rId15"/>
    <p:sldId id="273" r:id="rId16"/>
    <p:sldId id="274" r:id="rId17"/>
    <p:sldId id="275" r:id="rId18"/>
    <p:sldId id="296" r:id="rId19"/>
    <p:sldId id="276" r:id="rId20"/>
    <p:sldId id="277" r:id="rId21"/>
    <p:sldId id="298" r:id="rId22"/>
    <p:sldId id="297" r:id="rId23"/>
    <p:sldId id="300" r:id="rId24"/>
    <p:sldId id="299" r:id="rId25"/>
    <p:sldId id="301" r:id="rId26"/>
    <p:sldId id="278" r:id="rId27"/>
    <p:sldId id="279" r:id="rId28"/>
    <p:sldId id="280" r:id="rId29"/>
    <p:sldId id="302" r:id="rId30"/>
    <p:sldId id="281" r:id="rId31"/>
    <p:sldId id="303" r:id="rId32"/>
    <p:sldId id="304" r:id="rId33"/>
    <p:sldId id="305" r:id="rId34"/>
    <p:sldId id="306" r:id="rId35"/>
    <p:sldId id="308" r:id="rId36"/>
    <p:sldId id="282" r:id="rId37"/>
    <p:sldId id="283" r:id="rId38"/>
    <p:sldId id="31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92C6BD-A5FA-8746-98F5-FC12D019CDBF}" v="25" dt="2024-04-22T16:53:06.3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08" autoAdjust="0"/>
    <p:restoredTop sz="81837"/>
  </p:normalViewPr>
  <p:slideViewPr>
    <p:cSldViewPr snapToGrid="0">
      <p:cViewPr varScale="1">
        <p:scale>
          <a:sx n="103" d="100"/>
          <a:sy n="103" d="100"/>
        </p:scale>
        <p:origin x="17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ky Nkosi" userId="008af36d-a788-476c-8ee6-ff6803a4e6a6" providerId="ADAL" clId="{4892C6BD-A5FA-8746-98F5-FC12D019CDBF}"/>
    <pc:docChg chg="custSel delSld modSld">
      <pc:chgData name="Lucky Nkosi" userId="008af36d-a788-476c-8ee6-ff6803a4e6a6" providerId="ADAL" clId="{4892C6BD-A5FA-8746-98F5-FC12D019CDBF}" dt="2024-04-22T16:53:18.730" v="39" actId="2696"/>
      <pc:docMkLst>
        <pc:docMk/>
      </pc:docMkLst>
      <pc:sldChg chg="modSp mod">
        <pc:chgData name="Lucky Nkosi" userId="008af36d-a788-476c-8ee6-ff6803a4e6a6" providerId="ADAL" clId="{4892C6BD-A5FA-8746-98F5-FC12D019CDBF}" dt="2024-04-22T15:36:18.695" v="4" actId="27636"/>
        <pc:sldMkLst>
          <pc:docMk/>
          <pc:sldMk cId="3145062520" sldId="267"/>
        </pc:sldMkLst>
        <pc:spChg chg="mod">
          <ac:chgData name="Lucky Nkosi" userId="008af36d-a788-476c-8ee6-ff6803a4e6a6" providerId="ADAL" clId="{4892C6BD-A5FA-8746-98F5-FC12D019CDBF}" dt="2024-04-22T15:36:18.695" v="4" actId="27636"/>
          <ac:spMkLst>
            <pc:docMk/>
            <pc:sldMk cId="3145062520" sldId="267"/>
            <ac:spMk id="3" creationId="{00000000-0000-0000-0000-000000000000}"/>
          </ac:spMkLst>
        </pc:spChg>
      </pc:sldChg>
      <pc:sldChg chg="modSp mod">
        <pc:chgData name="Lucky Nkosi" userId="008af36d-a788-476c-8ee6-ff6803a4e6a6" providerId="ADAL" clId="{4892C6BD-A5FA-8746-98F5-FC12D019CDBF}" dt="2024-04-22T15:36:11.378" v="1" actId="27636"/>
        <pc:sldMkLst>
          <pc:docMk/>
          <pc:sldMk cId="1875165807" sldId="268"/>
        </pc:sldMkLst>
        <pc:spChg chg="mod">
          <ac:chgData name="Lucky Nkosi" userId="008af36d-a788-476c-8ee6-ff6803a4e6a6" providerId="ADAL" clId="{4892C6BD-A5FA-8746-98F5-FC12D019CDBF}" dt="2024-04-22T15:36:11.378" v="1" actId="27636"/>
          <ac:spMkLst>
            <pc:docMk/>
            <pc:sldMk cId="1875165807" sldId="268"/>
            <ac:spMk id="3" creationId="{00000000-0000-0000-0000-000000000000}"/>
          </ac:spMkLst>
        </pc:spChg>
      </pc:sldChg>
      <pc:sldChg chg="modSp modNotesTx">
        <pc:chgData name="Lucky Nkosi" userId="008af36d-a788-476c-8ee6-ff6803a4e6a6" providerId="ADAL" clId="{4892C6BD-A5FA-8746-98F5-FC12D019CDBF}" dt="2024-04-22T16:53:06.352" v="38" actId="20577"/>
        <pc:sldMkLst>
          <pc:docMk/>
          <pc:sldMk cId="859408345" sldId="282"/>
        </pc:sldMkLst>
        <pc:graphicFrameChg chg="mod">
          <ac:chgData name="Lucky Nkosi" userId="008af36d-a788-476c-8ee6-ff6803a4e6a6" providerId="ADAL" clId="{4892C6BD-A5FA-8746-98F5-FC12D019CDBF}" dt="2024-04-22T16:53:06.352" v="38" actId="20577"/>
          <ac:graphicFrameMkLst>
            <pc:docMk/>
            <pc:sldMk cId="859408345" sldId="282"/>
            <ac:graphicFrameMk id="33" creationId="{292ADDD8-0896-FF40-C500-4100AC4EEE96}"/>
          </ac:graphicFrameMkLst>
        </pc:graphicFrameChg>
      </pc:sldChg>
      <pc:sldChg chg="modSp">
        <pc:chgData name="Lucky Nkosi" userId="008af36d-a788-476c-8ee6-ff6803a4e6a6" providerId="ADAL" clId="{4892C6BD-A5FA-8746-98F5-FC12D019CDBF}" dt="2024-04-22T15:40:48.499" v="5" actId="1076"/>
        <pc:sldMkLst>
          <pc:docMk/>
          <pc:sldMk cId="798601367" sldId="294"/>
        </pc:sldMkLst>
        <pc:picChg chg="mod">
          <ac:chgData name="Lucky Nkosi" userId="008af36d-a788-476c-8ee6-ff6803a4e6a6" providerId="ADAL" clId="{4892C6BD-A5FA-8746-98F5-FC12D019CDBF}" dt="2024-04-22T15:40:48.499" v="5" actId="1076"/>
          <ac:picMkLst>
            <pc:docMk/>
            <pc:sldMk cId="798601367" sldId="294"/>
            <ac:picMk id="2050" creationId="{DD54C0EE-098E-BF00-E22D-1B7C6C8ED62F}"/>
          </ac:picMkLst>
        </pc:picChg>
      </pc:sldChg>
      <pc:sldChg chg="modSp mod">
        <pc:chgData name="Lucky Nkosi" userId="008af36d-a788-476c-8ee6-ff6803a4e6a6" providerId="ADAL" clId="{4892C6BD-A5FA-8746-98F5-FC12D019CDBF}" dt="2024-04-22T15:44:04.542" v="15" actId="27636"/>
        <pc:sldMkLst>
          <pc:docMk/>
          <pc:sldMk cId="2497867616" sldId="296"/>
        </pc:sldMkLst>
        <pc:spChg chg="mod">
          <ac:chgData name="Lucky Nkosi" userId="008af36d-a788-476c-8ee6-ff6803a4e6a6" providerId="ADAL" clId="{4892C6BD-A5FA-8746-98F5-FC12D019CDBF}" dt="2024-04-22T15:44:04.542" v="15" actId="27636"/>
          <ac:spMkLst>
            <pc:docMk/>
            <pc:sldMk cId="2497867616" sldId="296"/>
            <ac:spMk id="3" creationId="{A1A85FEE-EF53-02E5-4A4A-10400B7F1025}"/>
          </ac:spMkLst>
        </pc:spChg>
      </pc:sldChg>
      <pc:sldChg chg="del">
        <pc:chgData name="Lucky Nkosi" userId="008af36d-a788-476c-8ee6-ff6803a4e6a6" providerId="ADAL" clId="{4892C6BD-A5FA-8746-98F5-FC12D019CDBF}" dt="2024-04-22T16:53:18.730" v="39" actId="2696"/>
        <pc:sldMkLst>
          <pc:docMk/>
          <pc:sldMk cId="2598567430" sldId="309"/>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175ED71A-C76D-49CD-A23E-EE807FF3A5C7}" type="doc">
      <dgm:prSet loTypeId="urn:microsoft.com/office/officeart/2018/2/layout/IconVerticalSolidList" loCatId="icon" qsTypeId="urn:microsoft.com/office/officeart/2005/8/quickstyle/simple1" qsCatId="simple" csTypeId="urn:microsoft.com/office/officeart/2018/5/colors/Iconchunking_neutralicontext_accent3_2" csCatId="accent3" phldr="1"/>
      <dgm:spPr/>
      <dgm:t>
        <a:bodyPr/>
        <a:lstStyle/>
        <a:p>
          <a:endParaRPr lang="en-US"/>
        </a:p>
      </dgm:t>
    </dgm:pt>
    <dgm:pt modelId="{C30B3DAE-C30F-403C-A5E3-E83DA9A22D3F}">
      <dgm:prSet/>
      <dgm:spPr/>
      <dgm:t>
        <a:bodyPr/>
        <a:lstStyle/>
        <a:p>
          <a:pPr>
            <a:lnSpc>
              <a:spcPct val="100000"/>
            </a:lnSpc>
          </a:pPr>
          <a:r>
            <a:rPr lang="en-US"/>
            <a:t>When designing services, consider the level of granularity you want</a:t>
          </a:r>
        </a:p>
      </dgm:t>
    </dgm:pt>
    <dgm:pt modelId="{B4EBA00C-A61C-4557-8F1B-B122F9EC6B97}" type="parTrans" cxnId="{0AF9B85E-6C30-4D06-8872-F893009B72E4}">
      <dgm:prSet/>
      <dgm:spPr/>
      <dgm:t>
        <a:bodyPr/>
        <a:lstStyle/>
        <a:p>
          <a:endParaRPr lang="en-US"/>
        </a:p>
      </dgm:t>
    </dgm:pt>
    <dgm:pt modelId="{614EE382-169C-4A7D-8FF8-BA48FCC9B01C}" type="sibTrans" cxnId="{0AF9B85E-6C30-4D06-8872-F893009B72E4}">
      <dgm:prSet/>
      <dgm:spPr/>
      <dgm:t>
        <a:bodyPr/>
        <a:lstStyle/>
        <a:p>
          <a:endParaRPr lang="en-US"/>
        </a:p>
      </dgm:t>
    </dgm:pt>
    <dgm:pt modelId="{96888BBD-B446-4F3A-A504-4EC6FBF2E542}">
      <dgm:prSet/>
      <dgm:spPr/>
      <dgm:t>
        <a:bodyPr/>
        <a:lstStyle/>
        <a:p>
          <a:pPr>
            <a:lnSpc>
              <a:spcPct val="100000"/>
            </a:lnSpc>
          </a:pPr>
          <a:r>
            <a:rPr lang="en-US"/>
            <a:t>If your services are too big, the architecture can tend towards being monolithic</a:t>
          </a:r>
        </a:p>
      </dgm:t>
    </dgm:pt>
    <dgm:pt modelId="{EC645F33-E3F3-4A16-9339-F0438D6BC442}" type="parTrans" cxnId="{D9F1277B-D58C-44C5-B756-5517C76075AC}">
      <dgm:prSet/>
      <dgm:spPr/>
      <dgm:t>
        <a:bodyPr/>
        <a:lstStyle/>
        <a:p>
          <a:endParaRPr lang="en-US"/>
        </a:p>
      </dgm:t>
    </dgm:pt>
    <dgm:pt modelId="{6B16F0D8-7448-4518-B1F4-097B0D9502DC}" type="sibTrans" cxnId="{D9F1277B-D58C-44C5-B756-5517C76075AC}">
      <dgm:prSet/>
      <dgm:spPr/>
      <dgm:t>
        <a:bodyPr/>
        <a:lstStyle/>
        <a:p>
          <a:endParaRPr lang="en-US"/>
        </a:p>
      </dgm:t>
    </dgm:pt>
    <dgm:pt modelId="{EE6A0718-1D8D-448E-B80B-F48B8BD17D40}">
      <dgm:prSet/>
      <dgm:spPr/>
      <dgm:t>
        <a:bodyPr/>
        <a:lstStyle/>
        <a:p>
          <a:pPr>
            <a:lnSpc>
              <a:spcPct val="100000"/>
            </a:lnSpc>
          </a:pPr>
          <a:r>
            <a:rPr lang="en-US"/>
            <a:t>If your services are too small, then they may require too much central control</a:t>
          </a:r>
        </a:p>
      </dgm:t>
    </dgm:pt>
    <dgm:pt modelId="{E8900624-9AAD-4305-A95F-85E2913FD728}" type="parTrans" cxnId="{1E61675E-73A3-4136-B25F-5418CA88BF0E}">
      <dgm:prSet/>
      <dgm:spPr/>
      <dgm:t>
        <a:bodyPr/>
        <a:lstStyle/>
        <a:p>
          <a:endParaRPr lang="en-US"/>
        </a:p>
      </dgm:t>
    </dgm:pt>
    <dgm:pt modelId="{AAF93081-6645-4287-907D-60433C4A2679}" type="sibTrans" cxnId="{1E61675E-73A3-4136-B25F-5418CA88BF0E}">
      <dgm:prSet/>
      <dgm:spPr/>
      <dgm:t>
        <a:bodyPr/>
        <a:lstStyle/>
        <a:p>
          <a:endParaRPr lang="en-US"/>
        </a:p>
      </dgm:t>
    </dgm:pt>
    <dgm:pt modelId="{7F3F2E0C-2940-4282-B065-56AC7FAAE879}">
      <dgm:prSet/>
      <dgm:spPr/>
      <dgm:t>
        <a:bodyPr/>
        <a:lstStyle/>
        <a:p>
          <a:pPr>
            <a:lnSpc>
              <a:spcPct val="100000"/>
            </a:lnSpc>
          </a:pPr>
          <a:r>
            <a:rPr lang="en-US" dirty="0"/>
            <a:t>Share data via shared databases and functionality by reused code</a:t>
          </a:r>
        </a:p>
      </dgm:t>
    </dgm:pt>
    <dgm:pt modelId="{091CAA99-DAFA-4059-92D5-67BCC2A2AE4A}" type="parTrans" cxnId="{0D02EDE1-CF43-4313-B212-C8B9E3C5D8FE}">
      <dgm:prSet/>
      <dgm:spPr/>
      <dgm:t>
        <a:bodyPr/>
        <a:lstStyle/>
        <a:p>
          <a:endParaRPr lang="en-US"/>
        </a:p>
      </dgm:t>
    </dgm:pt>
    <dgm:pt modelId="{C6CF745B-E2E6-413A-8A54-7F1C6D1BE23E}" type="sibTrans" cxnId="{0D02EDE1-CF43-4313-B212-C8B9E3C5D8FE}">
      <dgm:prSet/>
      <dgm:spPr/>
      <dgm:t>
        <a:bodyPr/>
        <a:lstStyle/>
        <a:p>
          <a:endParaRPr lang="en-US"/>
        </a:p>
      </dgm:t>
    </dgm:pt>
    <dgm:pt modelId="{830F1FB0-D25C-49C2-9CB9-8C5778A75DF6}">
      <dgm:prSet/>
      <dgm:spPr/>
      <dgm:t>
        <a:bodyPr/>
        <a:lstStyle/>
        <a:p>
          <a:pPr>
            <a:lnSpc>
              <a:spcPct val="100000"/>
            </a:lnSpc>
          </a:pPr>
          <a:r>
            <a:rPr lang="en-US"/>
            <a:t>Each service can have its own architecture</a:t>
          </a:r>
        </a:p>
      </dgm:t>
    </dgm:pt>
    <dgm:pt modelId="{18E06A35-477A-4290-9D88-86F93CE50735}" type="parTrans" cxnId="{C58C96AD-503F-4CA9-B1B2-F95889222B38}">
      <dgm:prSet/>
      <dgm:spPr/>
      <dgm:t>
        <a:bodyPr/>
        <a:lstStyle/>
        <a:p>
          <a:endParaRPr lang="en-US"/>
        </a:p>
      </dgm:t>
    </dgm:pt>
    <dgm:pt modelId="{4C020B7C-9E65-4F74-8BB5-6872EF7B65C0}" type="sibTrans" cxnId="{C58C96AD-503F-4CA9-B1B2-F95889222B38}">
      <dgm:prSet/>
      <dgm:spPr/>
      <dgm:t>
        <a:bodyPr/>
        <a:lstStyle/>
        <a:p>
          <a:endParaRPr lang="en-US"/>
        </a:p>
      </dgm:t>
    </dgm:pt>
    <dgm:pt modelId="{8D7B4266-ED7D-4983-BF94-C3A05DA5971A}" type="pres">
      <dgm:prSet presAssocID="{175ED71A-C76D-49CD-A23E-EE807FF3A5C7}" presName="root" presStyleCnt="0">
        <dgm:presLayoutVars>
          <dgm:dir/>
          <dgm:resizeHandles val="exact"/>
        </dgm:presLayoutVars>
      </dgm:prSet>
      <dgm:spPr/>
    </dgm:pt>
    <dgm:pt modelId="{706F0930-1867-4C6C-8719-23F5896B54DD}" type="pres">
      <dgm:prSet presAssocID="{C30B3DAE-C30F-403C-A5E3-E83DA9A22D3F}" presName="compNode" presStyleCnt="0"/>
      <dgm:spPr/>
    </dgm:pt>
    <dgm:pt modelId="{0B20BE77-6394-49CA-B0C5-D551F2E7FEFE}" type="pres">
      <dgm:prSet presAssocID="{C30B3DAE-C30F-403C-A5E3-E83DA9A22D3F}" presName="bgRect" presStyleLbl="bgShp" presStyleIdx="0" presStyleCnt="5"/>
      <dgm:spPr/>
    </dgm:pt>
    <dgm:pt modelId="{4EC18B54-AAD9-4300-9BC2-CCC83CA3DC27}" type="pres">
      <dgm:prSet presAssocID="{C30B3DAE-C30F-403C-A5E3-E83DA9A22D3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uzzle"/>
        </a:ext>
      </dgm:extLst>
    </dgm:pt>
    <dgm:pt modelId="{8AA84CD9-9F4A-45F5-AEC7-A462749E5889}" type="pres">
      <dgm:prSet presAssocID="{C30B3DAE-C30F-403C-A5E3-E83DA9A22D3F}" presName="spaceRect" presStyleCnt="0"/>
      <dgm:spPr/>
    </dgm:pt>
    <dgm:pt modelId="{5FF1AF1D-3760-4CB2-9D70-9D96AF141D58}" type="pres">
      <dgm:prSet presAssocID="{C30B3DAE-C30F-403C-A5E3-E83DA9A22D3F}" presName="parTx" presStyleLbl="revTx" presStyleIdx="0" presStyleCnt="5">
        <dgm:presLayoutVars>
          <dgm:chMax val="0"/>
          <dgm:chPref val="0"/>
        </dgm:presLayoutVars>
      </dgm:prSet>
      <dgm:spPr/>
    </dgm:pt>
    <dgm:pt modelId="{36332EB9-F82E-48DF-A48A-CD5E04C6FEBE}" type="pres">
      <dgm:prSet presAssocID="{614EE382-169C-4A7D-8FF8-BA48FCC9B01C}" presName="sibTrans" presStyleCnt="0"/>
      <dgm:spPr/>
    </dgm:pt>
    <dgm:pt modelId="{798B05A6-4572-44AC-AF00-F3A578F36FAA}" type="pres">
      <dgm:prSet presAssocID="{96888BBD-B446-4F3A-A504-4EC6FBF2E542}" presName="compNode" presStyleCnt="0"/>
      <dgm:spPr/>
    </dgm:pt>
    <dgm:pt modelId="{476715A8-04ED-4C5F-8488-D386888BB7A1}" type="pres">
      <dgm:prSet presAssocID="{96888BBD-B446-4F3A-A504-4EC6FBF2E542}" presName="bgRect" presStyleLbl="bgShp" presStyleIdx="1" presStyleCnt="5"/>
      <dgm:spPr/>
    </dgm:pt>
    <dgm:pt modelId="{7872B8F1-F1E8-485E-96C6-1E71E34045D4}" type="pres">
      <dgm:prSet presAssocID="{96888BBD-B446-4F3A-A504-4EC6FBF2E54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30AF389B-E04F-409D-8342-7E5CD8973C67}" type="pres">
      <dgm:prSet presAssocID="{96888BBD-B446-4F3A-A504-4EC6FBF2E542}" presName="spaceRect" presStyleCnt="0"/>
      <dgm:spPr/>
    </dgm:pt>
    <dgm:pt modelId="{269E70BD-B52D-44AC-B992-E6D395EE5EEC}" type="pres">
      <dgm:prSet presAssocID="{96888BBD-B446-4F3A-A504-4EC6FBF2E542}" presName="parTx" presStyleLbl="revTx" presStyleIdx="1" presStyleCnt="5">
        <dgm:presLayoutVars>
          <dgm:chMax val="0"/>
          <dgm:chPref val="0"/>
        </dgm:presLayoutVars>
      </dgm:prSet>
      <dgm:spPr/>
    </dgm:pt>
    <dgm:pt modelId="{1D9B10EF-47DC-4F21-84C1-AF90344FAB76}" type="pres">
      <dgm:prSet presAssocID="{6B16F0D8-7448-4518-B1F4-097B0D9502DC}" presName="sibTrans" presStyleCnt="0"/>
      <dgm:spPr/>
    </dgm:pt>
    <dgm:pt modelId="{D5876BF9-9146-4784-BAFC-D30EE0635139}" type="pres">
      <dgm:prSet presAssocID="{EE6A0718-1D8D-448E-B80B-F48B8BD17D40}" presName="compNode" presStyleCnt="0"/>
      <dgm:spPr/>
    </dgm:pt>
    <dgm:pt modelId="{A99DF24F-F405-4C9E-B094-BF3FA0FA04C1}" type="pres">
      <dgm:prSet presAssocID="{EE6A0718-1D8D-448E-B80B-F48B8BD17D40}" presName="bgRect" presStyleLbl="bgShp" presStyleIdx="2" presStyleCnt="5"/>
      <dgm:spPr/>
    </dgm:pt>
    <dgm:pt modelId="{2295F77B-7BE3-4C05-AB03-B7060E50AF7E}" type="pres">
      <dgm:prSet presAssocID="{EE6A0718-1D8D-448E-B80B-F48B8BD17D4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D41388FB-9972-4D27-9B39-C69880782728}" type="pres">
      <dgm:prSet presAssocID="{EE6A0718-1D8D-448E-B80B-F48B8BD17D40}" presName="spaceRect" presStyleCnt="0"/>
      <dgm:spPr/>
    </dgm:pt>
    <dgm:pt modelId="{0F03898B-5B99-4B22-89A5-8D8030479912}" type="pres">
      <dgm:prSet presAssocID="{EE6A0718-1D8D-448E-B80B-F48B8BD17D40}" presName="parTx" presStyleLbl="revTx" presStyleIdx="2" presStyleCnt="5">
        <dgm:presLayoutVars>
          <dgm:chMax val="0"/>
          <dgm:chPref val="0"/>
        </dgm:presLayoutVars>
      </dgm:prSet>
      <dgm:spPr/>
    </dgm:pt>
    <dgm:pt modelId="{07BC7AD3-C24B-49AA-A99B-20FD6D566126}" type="pres">
      <dgm:prSet presAssocID="{AAF93081-6645-4287-907D-60433C4A2679}" presName="sibTrans" presStyleCnt="0"/>
      <dgm:spPr/>
    </dgm:pt>
    <dgm:pt modelId="{8CC4A368-D244-43B8-8CBF-AE632506AC91}" type="pres">
      <dgm:prSet presAssocID="{7F3F2E0C-2940-4282-B065-56AC7FAAE879}" presName="compNode" presStyleCnt="0"/>
      <dgm:spPr/>
    </dgm:pt>
    <dgm:pt modelId="{E541EAE3-8969-49DA-B134-2D5AA89B54B4}" type="pres">
      <dgm:prSet presAssocID="{7F3F2E0C-2940-4282-B065-56AC7FAAE879}" presName="bgRect" presStyleLbl="bgShp" presStyleIdx="3" presStyleCnt="5"/>
      <dgm:spPr/>
    </dgm:pt>
    <dgm:pt modelId="{5981A71C-B81B-4374-BE24-386C061D1957}" type="pres">
      <dgm:prSet presAssocID="{7F3F2E0C-2940-4282-B065-56AC7FAAE87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3AED48A7-5138-4C03-B186-2804A92627AC}" type="pres">
      <dgm:prSet presAssocID="{7F3F2E0C-2940-4282-B065-56AC7FAAE879}" presName="spaceRect" presStyleCnt="0"/>
      <dgm:spPr/>
    </dgm:pt>
    <dgm:pt modelId="{EA9706DA-5C0A-4486-838B-F36434895217}" type="pres">
      <dgm:prSet presAssocID="{7F3F2E0C-2940-4282-B065-56AC7FAAE879}" presName="parTx" presStyleLbl="revTx" presStyleIdx="3" presStyleCnt="5">
        <dgm:presLayoutVars>
          <dgm:chMax val="0"/>
          <dgm:chPref val="0"/>
        </dgm:presLayoutVars>
      </dgm:prSet>
      <dgm:spPr/>
    </dgm:pt>
    <dgm:pt modelId="{2168F575-F5F0-4A00-B560-8DEE496F7915}" type="pres">
      <dgm:prSet presAssocID="{C6CF745B-E2E6-413A-8A54-7F1C6D1BE23E}" presName="sibTrans" presStyleCnt="0"/>
      <dgm:spPr/>
    </dgm:pt>
    <dgm:pt modelId="{C65323DB-C918-41C5-8FB0-11140FE4BC30}" type="pres">
      <dgm:prSet presAssocID="{830F1FB0-D25C-49C2-9CB9-8C5778A75DF6}" presName="compNode" presStyleCnt="0"/>
      <dgm:spPr/>
    </dgm:pt>
    <dgm:pt modelId="{0872D42A-433B-4225-B4A3-E5BD143C7927}" type="pres">
      <dgm:prSet presAssocID="{830F1FB0-D25C-49C2-9CB9-8C5778A75DF6}" presName="bgRect" presStyleLbl="bgShp" presStyleIdx="4" presStyleCnt="5"/>
      <dgm:spPr/>
    </dgm:pt>
    <dgm:pt modelId="{A27289F1-E6CB-4EC3-9599-BF2CE08D05F0}" type="pres">
      <dgm:prSet presAssocID="{830F1FB0-D25C-49C2-9CB9-8C5778A75DF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mart Phone"/>
        </a:ext>
      </dgm:extLst>
    </dgm:pt>
    <dgm:pt modelId="{18AA2674-6CD7-4CE9-A0A4-0A030A18C4C3}" type="pres">
      <dgm:prSet presAssocID="{830F1FB0-D25C-49C2-9CB9-8C5778A75DF6}" presName="spaceRect" presStyleCnt="0"/>
      <dgm:spPr/>
    </dgm:pt>
    <dgm:pt modelId="{D016513C-3E39-4679-AE66-63CECE6658FB}" type="pres">
      <dgm:prSet presAssocID="{830F1FB0-D25C-49C2-9CB9-8C5778A75DF6}" presName="parTx" presStyleLbl="revTx" presStyleIdx="4" presStyleCnt="5">
        <dgm:presLayoutVars>
          <dgm:chMax val="0"/>
          <dgm:chPref val="0"/>
        </dgm:presLayoutVars>
      </dgm:prSet>
      <dgm:spPr/>
    </dgm:pt>
  </dgm:ptLst>
  <dgm:cxnLst>
    <dgm:cxn modelId="{1E61675E-73A3-4136-B25F-5418CA88BF0E}" srcId="{175ED71A-C76D-49CD-A23E-EE807FF3A5C7}" destId="{EE6A0718-1D8D-448E-B80B-F48B8BD17D40}" srcOrd="2" destOrd="0" parTransId="{E8900624-9AAD-4305-A95F-85E2913FD728}" sibTransId="{AAF93081-6645-4287-907D-60433C4A2679}"/>
    <dgm:cxn modelId="{0AF9B85E-6C30-4D06-8872-F893009B72E4}" srcId="{175ED71A-C76D-49CD-A23E-EE807FF3A5C7}" destId="{C30B3DAE-C30F-403C-A5E3-E83DA9A22D3F}" srcOrd="0" destOrd="0" parTransId="{B4EBA00C-A61C-4557-8F1B-B122F9EC6B97}" sibTransId="{614EE382-169C-4A7D-8FF8-BA48FCC9B01C}"/>
    <dgm:cxn modelId="{D9F1277B-D58C-44C5-B756-5517C76075AC}" srcId="{175ED71A-C76D-49CD-A23E-EE807FF3A5C7}" destId="{96888BBD-B446-4F3A-A504-4EC6FBF2E542}" srcOrd="1" destOrd="0" parTransId="{EC645F33-E3F3-4A16-9339-F0438D6BC442}" sibTransId="{6B16F0D8-7448-4518-B1F4-097B0D9502DC}"/>
    <dgm:cxn modelId="{953C4A7D-6A35-D043-A9C6-F89B26D6F368}" type="presOf" srcId="{830F1FB0-D25C-49C2-9CB9-8C5778A75DF6}" destId="{D016513C-3E39-4679-AE66-63CECE6658FB}" srcOrd="0" destOrd="0" presId="urn:microsoft.com/office/officeart/2018/2/layout/IconVerticalSolidList"/>
    <dgm:cxn modelId="{20B30E97-E375-CA4B-B497-74EA59D13202}" type="presOf" srcId="{96888BBD-B446-4F3A-A504-4EC6FBF2E542}" destId="{269E70BD-B52D-44AC-B992-E6D395EE5EEC}" srcOrd="0" destOrd="0" presId="urn:microsoft.com/office/officeart/2018/2/layout/IconVerticalSolidList"/>
    <dgm:cxn modelId="{66EB069D-9E6E-7A45-8486-B5BE9986B404}" type="presOf" srcId="{175ED71A-C76D-49CD-A23E-EE807FF3A5C7}" destId="{8D7B4266-ED7D-4983-BF94-C3A05DA5971A}" srcOrd="0" destOrd="0" presId="urn:microsoft.com/office/officeart/2018/2/layout/IconVerticalSolidList"/>
    <dgm:cxn modelId="{C58C96AD-503F-4CA9-B1B2-F95889222B38}" srcId="{175ED71A-C76D-49CD-A23E-EE807FF3A5C7}" destId="{830F1FB0-D25C-49C2-9CB9-8C5778A75DF6}" srcOrd="4" destOrd="0" parTransId="{18E06A35-477A-4290-9D88-86F93CE50735}" sibTransId="{4C020B7C-9E65-4F74-8BB5-6872EF7B65C0}"/>
    <dgm:cxn modelId="{D3F80DBF-135C-E54F-9828-6284C5F43300}" type="presOf" srcId="{EE6A0718-1D8D-448E-B80B-F48B8BD17D40}" destId="{0F03898B-5B99-4B22-89A5-8D8030479912}" srcOrd="0" destOrd="0" presId="urn:microsoft.com/office/officeart/2018/2/layout/IconVerticalSolidList"/>
    <dgm:cxn modelId="{0D02EDE1-CF43-4313-B212-C8B9E3C5D8FE}" srcId="{175ED71A-C76D-49CD-A23E-EE807FF3A5C7}" destId="{7F3F2E0C-2940-4282-B065-56AC7FAAE879}" srcOrd="3" destOrd="0" parTransId="{091CAA99-DAFA-4059-92D5-67BCC2A2AE4A}" sibTransId="{C6CF745B-E2E6-413A-8A54-7F1C6D1BE23E}"/>
    <dgm:cxn modelId="{3606A8EC-5E66-2247-BC37-E96909A8CD49}" type="presOf" srcId="{C30B3DAE-C30F-403C-A5E3-E83DA9A22D3F}" destId="{5FF1AF1D-3760-4CB2-9D70-9D96AF141D58}" srcOrd="0" destOrd="0" presId="urn:microsoft.com/office/officeart/2018/2/layout/IconVerticalSolidList"/>
    <dgm:cxn modelId="{2AAC85F3-C483-8D4D-A326-667939A77127}" type="presOf" srcId="{7F3F2E0C-2940-4282-B065-56AC7FAAE879}" destId="{EA9706DA-5C0A-4486-838B-F36434895217}" srcOrd="0" destOrd="0" presId="urn:microsoft.com/office/officeart/2018/2/layout/IconVerticalSolidList"/>
    <dgm:cxn modelId="{4F7D69A1-E190-2E42-84CF-984E72F5430F}" type="presParOf" srcId="{8D7B4266-ED7D-4983-BF94-C3A05DA5971A}" destId="{706F0930-1867-4C6C-8719-23F5896B54DD}" srcOrd="0" destOrd="0" presId="urn:microsoft.com/office/officeart/2018/2/layout/IconVerticalSolidList"/>
    <dgm:cxn modelId="{184197B6-3FF0-834C-B240-B293C3B82489}" type="presParOf" srcId="{706F0930-1867-4C6C-8719-23F5896B54DD}" destId="{0B20BE77-6394-49CA-B0C5-D551F2E7FEFE}" srcOrd="0" destOrd="0" presId="urn:microsoft.com/office/officeart/2018/2/layout/IconVerticalSolidList"/>
    <dgm:cxn modelId="{2EA37FC0-7E70-8446-92F9-8BE054278698}" type="presParOf" srcId="{706F0930-1867-4C6C-8719-23F5896B54DD}" destId="{4EC18B54-AAD9-4300-9BC2-CCC83CA3DC27}" srcOrd="1" destOrd="0" presId="urn:microsoft.com/office/officeart/2018/2/layout/IconVerticalSolidList"/>
    <dgm:cxn modelId="{342972D4-E090-BE46-9D68-2B407ADE3A27}" type="presParOf" srcId="{706F0930-1867-4C6C-8719-23F5896B54DD}" destId="{8AA84CD9-9F4A-45F5-AEC7-A462749E5889}" srcOrd="2" destOrd="0" presId="urn:microsoft.com/office/officeart/2018/2/layout/IconVerticalSolidList"/>
    <dgm:cxn modelId="{517080E8-ABC9-5246-9BD1-82CEBC48E2A5}" type="presParOf" srcId="{706F0930-1867-4C6C-8719-23F5896B54DD}" destId="{5FF1AF1D-3760-4CB2-9D70-9D96AF141D58}" srcOrd="3" destOrd="0" presId="urn:microsoft.com/office/officeart/2018/2/layout/IconVerticalSolidList"/>
    <dgm:cxn modelId="{3EF19F57-C38B-7748-854C-3A4D7EC15D2D}" type="presParOf" srcId="{8D7B4266-ED7D-4983-BF94-C3A05DA5971A}" destId="{36332EB9-F82E-48DF-A48A-CD5E04C6FEBE}" srcOrd="1" destOrd="0" presId="urn:microsoft.com/office/officeart/2018/2/layout/IconVerticalSolidList"/>
    <dgm:cxn modelId="{A9E74BD7-9428-3C40-AD5A-0AA8CF6AE6A6}" type="presParOf" srcId="{8D7B4266-ED7D-4983-BF94-C3A05DA5971A}" destId="{798B05A6-4572-44AC-AF00-F3A578F36FAA}" srcOrd="2" destOrd="0" presId="urn:microsoft.com/office/officeart/2018/2/layout/IconVerticalSolidList"/>
    <dgm:cxn modelId="{5E4E3482-B4F2-FB48-8069-F27AD328A21B}" type="presParOf" srcId="{798B05A6-4572-44AC-AF00-F3A578F36FAA}" destId="{476715A8-04ED-4C5F-8488-D386888BB7A1}" srcOrd="0" destOrd="0" presId="urn:microsoft.com/office/officeart/2018/2/layout/IconVerticalSolidList"/>
    <dgm:cxn modelId="{6918C79C-D0FB-0440-895E-9D90760234CF}" type="presParOf" srcId="{798B05A6-4572-44AC-AF00-F3A578F36FAA}" destId="{7872B8F1-F1E8-485E-96C6-1E71E34045D4}" srcOrd="1" destOrd="0" presId="urn:microsoft.com/office/officeart/2018/2/layout/IconVerticalSolidList"/>
    <dgm:cxn modelId="{04A0FC4B-C882-5744-A9B0-4E8D3A85C68E}" type="presParOf" srcId="{798B05A6-4572-44AC-AF00-F3A578F36FAA}" destId="{30AF389B-E04F-409D-8342-7E5CD8973C67}" srcOrd="2" destOrd="0" presId="urn:microsoft.com/office/officeart/2018/2/layout/IconVerticalSolidList"/>
    <dgm:cxn modelId="{E2560F64-CF58-4C45-B7B2-376203D63E08}" type="presParOf" srcId="{798B05A6-4572-44AC-AF00-F3A578F36FAA}" destId="{269E70BD-B52D-44AC-B992-E6D395EE5EEC}" srcOrd="3" destOrd="0" presId="urn:microsoft.com/office/officeart/2018/2/layout/IconVerticalSolidList"/>
    <dgm:cxn modelId="{23B3EA4A-4061-8346-A730-4F98DB05A172}" type="presParOf" srcId="{8D7B4266-ED7D-4983-BF94-C3A05DA5971A}" destId="{1D9B10EF-47DC-4F21-84C1-AF90344FAB76}" srcOrd="3" destOrd="0" presId="urn:microsoft.com/office/officeart/2018/2/layout/IconVerticalSolidList"/>
    <dgm:cxn modelId="{A147EEAA-AA3C-9D41-ACE3-540D0B34C21E}" type="presParOf" srcId="{8D7B4266-ED7D-4983-BF94-C3A05DA5971A}" destId="{D5876BF9-9146-4784-BAFC-D30EE0635139}" srcOrd="4" destOrd="0" presId="urn:microsoft.com/office/officeart/2018/2/layout/IconVerticalSolidList"/>
    <dgm:cxn modelId="{781DE016-0D6A-9440-9209-E5823C72CA4B}" type="presParOf" srcId="{D5876BF9-9146-4784-BAFC-D30EE0635139}" destId="{A99DF24F-F405-4C9E-B094-BF3FA0FA04C1}" srcOrd="0" destOrd="0" presId="urn:microsoft.com/office/officeart/2018/2/layout/IconVerticalSolidList"/>
    <dgm:cxn modelId="{96389D51-02A5-0243-A997-DBCBBA08149C}" type="presParOf" srcId="{D5876BF9-9146-4784-BAFC-D30EE0635139}" destId="{2295F77B-7BE3-4C05-AB03-B7060E50AF7E}" srcOrd="1" destOrd="0" presId="urn:microsoft.com/office/officeart/2018/2/layout/IconVerticalSolidList"/>
    <dgm:cxn modelId="{04E82627-C935-7945-8FF9-D018D0FCB845}" type="presParOf" srcId="{D5876BF9-9146-4784-BAFC-D30EE0635139}" destId="{D41388FB-9972-4D27-9B39-C69880782728}" srcOrd="2" destOrd="0" presId="urn:microsoft.com/office/officeart/2018/2/layout/IconVerticalSolidList"/>
    <dgm:cxn modelId="{26D874D5-5F9A-DE49-809F-E842DAC673AC}" type="presParOf" srcId="{D5876BF9-9146-4784-BAFC-D30EE0635139}" destId="{0F03898B-5B99-4B22-89A5-8D8030479912}" srcOrd="3" destOrd="0" presId="urn:microsoft.com/office/officeart/2018/2/layout/IconVerticalSolidList"/>
    <dgm:cxn modelId="{ABB61E6B-CD3E-324D-8DF0-CD4D31EE67B4}" type="presParOf" srcId="{8D7B4266-ED7D-4983-BF94-C3A05DA5971A}" destId="{07BC7AD3-C24B-49AA-A99B-20FD6D566126}" srcOrd="5" destOrd="0" presId="urn:microsoft.com/office/officeart/2018/2/layout/IconVerticalSolidList"/>
    <dgm:cxn modelId="{B04E45AB-768C-694A-9BA2-16EF6EE5B423}" type="presParOf" srcId="{8D7B4266-ED7D-4983-BF94-C3A05DA5971A}" destId="{8CC4A368-D244-43B8-8CBF-AE632506AC91}" srcOrd="6" destOrd="0" presId="urn:microsoft.com/office/officeart/2018/2/layout/IconVerticalSolidList"/>
    <dgm:cxn modelId="{8E159BE6-AF7C-1D4B-AF97-CC596605CFFD}" type="presParOf" srcId="{8CC4A368-D244-43B8-8CBF-AE632506AC91}" destId="{E541EAE3-8969-49DA-B134-2D5AA89B54B4}" srcOrd="0" destOrd="0" presId="urn:microsoft.com/office/officeart/2018/2/layout/IconVerticalSolidList"/>
    <dgm:cxn modelId="{ED84E799-AFFA-4B44-960F-0B43732D824A}" type="presParOf" srcId="{8CC4A368-D244-43B8-8CBF-AE632506AC91}" destId="{5981A71C-B81B-4374-BE24-386C061D1957}" srcOrd="1" destOrd="0" presId="urn:microsoft.com/office/officeart/2018/2/layout/IconVerticalSolidList"/>
    <dgm:cxn modelId="{B77AA004-DCD6-7649-BD8E-76926E140D7D}" type="presParOf" srcId="{8CC4A368-D244-43B8-8CBF-AE632506AC91}" destId="{3AED48A7-5138-4C03-B186-2804A92627AC}" srcOrd="2" destOrd="0" presId="urn:microsoft.com/office/officeart/2018/2/layout/IconVerticalSolidList"/>
    <dgm:cxn modelId="{40086FBA-D65D-934F-8FEF-17A6AF93BC2D}" type="presParOf" srcId="{8CC4A368-D244-43B8-8CBF-AE632506AC91}" destId="{EA9706DA-5C0A-4486-838B-F36434895217}" srcOrd="3" destOrd="0" presId="urn:microsoft.com/office/officeart/2018/2/layout/IconVerticalSolidList"/>
    <dgm:cxn modelId="{C26786BA-59D7-B44B-9363-062F8ECC016B}" type="presParOf" srcId="{8D7B4266-ED7D-4983-BF94-C3A05DA5971A}" destId="{2168F575-F5F0-4A00-B560-8DEE496F7915}" srcOrd="7" destOrd="0" presId="urn:microsoft.com/office/officeart/2018/2/layout/IconVerticalSolidList"/>
    <dgm:cxn modelId="{FF0ABDFD-4CF2-834A-8AB9-39A1D404CBB8}" type="presParOf" srcId="{8D7B4266-ED7D-4983-BF94-C3A05DA5971A}" destId="{C65323DB-C918-41C5-8FB0-11140FE4BC30}" srcOrd="8" destOrd="0" presId="urn:microsoft.com/office/officeart/2018/2/layout/IconVerticalSolidList"/>
    <dgm:cxn modelId="{1A20F50E-65E5-5147-9E0E-88391EF1AF7B}" type="presParOf" srcId="{C65323DB-C918-41C5-8FB0-11140FE4BC30}" destId="{0872D42A-433B-4225-B4A3-E5BD143C7927}" srcOrd="0" destOrd="0" presId="urn:microsoft.com/office/officeart/2018/2/layout/IconVerticalSolidList"/>
    <dgm:cxn modelId="{EEE57CEF-6BAA-7341-B2E3-E7A938692B0B}" type="presParOf" srcId="{C65323DB-C918-41C5-8FB0-11140FE4BC30}" destId="{A27289F1-E6CB-4EC3-9599-BF2CE08D05F0}" srcOrd="1" destOrd="0" presId="urn:microsoft.com/office/officeart/2018/2/layout/IconVerticalSolidList"/>
    <dgm:cxn modelId="{73F424EC-FF57-B343-987C-B08573D4813D}" type="presParOf" srcId="{C65323DB-C918-41C5-8FB0-11140FE4BC30}" destId="{18AA2674-6CD7-4CE9-A0A4-0A030A18C4C3}" srcOrd="2" destOrd="0" presId="urn:microsoft.com/office/officeart/2018/2/layout/IconVerticalSolidList"/>
    <dgm:cxn modelId="{C8C2E4AC-7D5F-D548-B0BA-E05BC9F20E28}" type="presParOf" srcId="{C65323DB-C918-41C5-8FB0-11140FE4BC30}" destId="{D016513C-3E39-4679-AE66-63CECE6658F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0BE77-6394-49CA-B0C5-D551F2E7FEFE}">
      <dsp:nvSpPr>
        <dsp:cNvPr id="0" name=""/>
        <dsp:cNvSpPr/>
      </dsp:nvSpPr>
      <dsp:spPr>
        <a:xfrm>
          <a:off x="0" y="4154"/>
          <a:ext cx="4663649" cy="52786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C18B54-AAD9-4300-9BC2-CCC83CA3DC27}">
      <dsp:nvSpPr>
        <dsp:cNvPr id="0" name=""/>
        <dsp:cNvSpPr/>
      </dsp:nvSpPr>
      <dsp:spPr>
        <a:xfrm>
          <a:off x="159680" y="122925"/>
          <a:ext cx="290612" cy="2903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F1AF1D-3760-4CB2-9D70-9D96AF141D58}">
      <dsp:nvSpPr>
        <dsp:cNvPr id="0" name=""/>
        <dsp:cNvSpPr/>
      </dsp:nvSpPr>
      <dsp:spPr>
        <a:xfrm>
          <a:off x="609973" y="4154"/>
          <a:ext cx="4044281" cy="544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612" tIns="57612" rIns="57612" bIns="57612" numCol="1" spcCol="1270" anchor="ctr" anchorCtr="0">
          <a:noAutofit/>
        </a:bodyPr>
        <a:lstStyle/>
        <a:p>
          <a:pPr marL="0" lvl="0" indent="0" algn="l" defTabSz="622300">
            <a:lnSpc>
              <a:spcPct val="100000"/>
            </a:lnSpc>
            <a:spcBef>
              <a:spcPct val="0"/>
            </a:spcBef>
            <a:spcAft>
              <a:spcPct val="35000"/>
            </a:spcAft>
            <a:buNone/>
          </a:pPr>
          <a:r>
            <a:rPr lang="en-US" sz="1400" kern="1200"/>
            <a:t>When designing services, consider the level of granularity you want</a:t>
          </a:r>
        </a:p>
      </dsp:txBody>
      <dsp:txXfrm>
        <a:off x="609973" y="4154"/>
        <a:ext cx="4044281" cy="544365"/>
      </dsp:txXfrm>
    </dsp:sp>
    <dsp:sp modelId="{476715A8-04ED-4C5F-8488-D386888BB7A1}">
      <dsp:nvSpPr>
        <dsp:cNvPr id="0" name=""/>
        <dsp:cNvSpPr/>
      </dsp:nvSpPr>
      <dsp:spPr>
        <a:xfrm>
          <a:off x="0" y="684611"/>
          <a:ext cx="4663649" cy="52786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72B8F1-F1E8-485E-96C6-1E71E34045D4}">
      <dsp:nvSpPr>
        <dsp:cNvPr id="0" name=""/>
        <dsp:cNvSpPr/>
      </dsp:nvSpPr>
      <dsp:spPr>
        <a:xfrm>
          <a:off x="159680" y="803382"/>
          <a:ext cx="290612" cy="2903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9E70BD-B52D-44AC-B992-E6D395EE5EEC}">
      <dsp:nvSpPr>
        <dsp:cNvPr id="0" name=""/>
        <dsp:cNvSpPr/>
      </dsp:nvSpPr>
      <dsp:spPr>
        <a:xfrm>
          <a:off x="609973" y="684611"/>
          <a:ext cx="4044281" cy="544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612" tIns="57612" rIns="57612" bIns="57612" numCol="1" spcCol="1270" anchor="ctr" anchorCtr="0">
          <a:noAutofit/>
        </a:bodyPr>
        <a:lstStyle/>
        <a:p>
          <a:pPr marL="0" lvl="0" indent="0" algn="l" defTabSz="622300">
            <a:lnSpc>
              <a:spcPct val="100000"/>
            </a:lnSpc>
            <a:spcBef>
              <a:spcPct val="0"/>
            </a:spcBef>
            <a:spcAft>
              <a:spcPct val="35000"/>
            </a:spcAft>
            <a:buNone/>
          </a:pPr>
          <a:r>
            <a:rPr lang="en-US" sz="1400" kern="1200"/>
            <a:t>If your services are too big, the architecture can tend towards being monolithic</a:t>
          </a:r>
        </a:p>
      </dsp:txBody>
      <dsp:txXfrm>
        <a:off x="609973" y="684611"/>
        <a:ext cx="4044281" cy="544365"/>
      </dsp:txXfrm>
    </dsp:sp>
    <dsp:sp modelId="{A99DF24F-F405-4C9E-B094-BF3FA0FA04C1}">
      <dsp:nvSpPr>
        <dsp:cNvPr id="0" name=""/>
        <dsp:cNvSpPr/>
      </dsp:nvSpPr>
      <dsp:spPr>
        <a:xfrm>
          <a:off x="0" y="1365068"/>
          <a:ext cx="4663649" cy="52786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95F77B-7BE3-4C05-AB03-B7060E50AF7E}">
      <dsp:nvSpPr>
        <dsp:cNvPr id="0" name=""/>
        <dsp:cNvSpPr/>
      </dsp:nvSpPr>
      <dsp:spPr>
        <a:xfrm>
          <a:off x="159680" y="1483839"/>
          <a:ext cx="290612" cy="2903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03898B-5B99-4B22-89A5-8D8030479912}">
      <dsp:nvSpPr>
        <dsp:cNvPr id="0" name=""/>
        <dsp:cNvSpPr/>
      </dsp:nvSpPr>
      <dsp:spPr>
        <a:xfrm>
          <a:off x="609973" y="1365068"/>
          <a:ext cx="4044281" cy="544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612" tIns="57612" rIns="57612" bIns="57612" numCol="1" spcCol="1270" anchor="ctr" anchorCtr="0">
          <a:noAutofit/>
        </a:bodyPr>
        <a:lstStyle/>
        <a:p>
          <a:pPr marL="0" lvl="0" indent="0" algn="l" defTabSz="622300">
            <a:lnSpc>
              <a:spcPct val="100000"/>
            </a:lnSpc>
            <a:spcBef>
              <a:spcPct val="0"/>
            </a:spcBef>
            <a:spcAft>
              <a:spcPct val="35000"/>
            </a:spcAft>
            <a:buNone/>
          </a:pPr>
          <a:r>
            <a:rPr lang="en-US" sz="1400" kern="1200"/>
            <a:t>If your services are too small, then they may require too much central control</a:t>
          </a:r>
        </a:p>
      </dsp:txBody>
      <dsp:txXfrm>
        <a:off x="609973" y="1365068"/>
        <a:ext cx="4044281" cy="544365"/>
      </dsp:txXfrm>
    </dsp:sp>
    <dsp:sp modelId="{E541EAE3-8969-49DA-B134-2D5AA89B54B4}">
      <dsp:nvSpPr>
        <dsp:cNvPr id="0" name=""/>
        <dsp:cNvSpPr/>
      </dsp:nvSpPr>
      <dsp:spPr>
        <a:xfrm>
          <a:off x="0" y="2045525"/>
          <a:ext cx="4663649" cy="52786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81A71C-B81B-4374-BE24-386C061D1957}">
      <dsp:nvSpPr>
        <dsp:cNvPr id="0" name=""/>
        <dsp:cNvSpPr/>
      </dsp:nvSpPr>
      <dsp:spPr>
        <a:xfrm>
          <a:off x="159680" y="2164296"/>
          <a:ext cx="290612" cy="2903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9706DA-5C0A-4486-838B-F36434895217}">
      <dsp:nvSpPr>
        <dsp:cNvPr id="0" name=""/>
        <dsp:cNvSpPr/>
      </dsp:nvSpPr>
      <dsp:spPr>
        <a:xfrm>
          <a:off x="609973" y="2045525"/>
          <a:ext cx="4044281" cy="544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612" tIns="57612" rIns="57612" bIns="57612" numCol="1" spcCol="1270" anchor="ctr" anchorCtr="0">
          <a:noAutofit/>
        </a:bodyPr>
        <a:lstStyle/>
        <a:p>
          <a:pPr marL="0" lvl="0" indent="0" algn="l" defTabSz="622300">
            <a:lnSpc>
              <a:spcPct val="100000"/>
            </a:lnSpc>
            <a:spcBef>
              <a:spcPct val="0"/>
            </a:spcBef>
            <a:spcAft>
              <a:spcPct val="35000"/>
            </a:spcAft>
            <a:buNone/>
          </a:pPr>
          <a:r>
            <a:rPr lang="en-US" sz="1400" kern="1200" dirty="0"/>
            <a:t>Share data via shared databases and functionality by reused code</a:t>
          </a:r>
        </a:p>
      </dsp:txBody>
      <dsp:txXfrm>
        <a:off x="609973" y="2045525"/>
        <a:ext cx="4044281" cy="544365"/>
      </dsp:txXfrm>
    </dsp:sp>
    <dsp:sp modelId="{0872D42A-433B-4225-B4A3-E5BD143C7927}">
      <dsp:nvSpPr>
        <dsp:cNvPr id="0" name=""/>
        <dsp:cNvSpPr/>
      </dsp:nvSpPr>
      <dsp:spPr>
        <a:xfrm>
          <a:off x="0" y="2725982"/>
          <a:ext cx="4663649" cy="52786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7289F1-E6CB-4EC3-9599-BF2CE08D05F0}">
      <dsp:nvSpPr>
        <dsp:cNvPr id="0" name=""/>
        <dsp:cNvSpPr/>
      </dsp:nvSpPr>
      <dsp:spPr>
        <a:xfrm>
          <a:off x="159680" y="2844753"/>
          <a:ext cx="290612" cy="2903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16513C-3E39-4679-AE66-63CECE6658FB}">
      <dsp:nvSpPr>
        <dsp:cNvPr id="0" name=""/>
        <dsp:cNvSpPr/>
      </dsp:nvSpPr>
      <dsp:spPr>
        <a:xfrm>
          <a:off x="609973" y="2725982"/>
          <a:ext cx="4044281" cy="544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612" tIns="57612" rIns="57612" bIns="57612" numCol="1" spcCol="1270" anchor="ctr" anchorCtr="0">
          <a:noAutofit/>
        </a:bodyPr>
        <a:lstStyle/>
        <a:p>
          <a:pPr marL="0" lvl="0" indent="0" algn="l" defTabSz="622300">
            <a:lnSpc>
              <a:spcPct val="100000"/>
            </a:lnSpc>
            <a:spcBef>
              <a:spcPct val="0"/>
            </a:spcBef>
            <a:spcAft>
              <a:spcPct val="35000"/>
            </a:spcAft>
            <a:buNone/>
          </a:pPr>
          <a:r>
            <a:rPr lang="en-US" sz="1400" kern="1200"/>
            <a:t>Each service can have its own architecture</a:t>
          </a:r>
        </a:p>
      </dsp:txBody>
      <dsp:txXfrm>
        <a:off x="609973" y="2725982"/>
        <a:ext cx="4044281" cy="54436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9E6F5F-E93E-264F-AEF2-4BBEA2275832}" type="datetimeFigureOut">
              <a:rPr lang="en-US" smtClean="0"/>
              <a:t>4/22/24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2EE4E-1CCA-9347-AA2F-C9A49870CD7F}" type="slidenum">
              <a:rPr lang="en-US" smtClean="0"/>
              <a:t>‹#›</a:t>
            </a:fld>
            <a:endParaRPr lang="en-US"/>
          </a:p>
        </p:txBody>
      </p:sp>
    </p:spTree>
    <p:extLst>
      <p:ext uri="{BB962C8B-B14F-4D97-AF65-F5344CB8AC3E}">
        <p14:creationId xmlns:p14="http://schemas.microsoft.com/office/powerpoint/2010/main" val="200014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coordination</a:t>
            </a:r>
          </a:p>
          <a:p>
            <a:endParaRPr lang="en-US" dirty="0"/>
          </a:p>
        </p:txBody>
      </p:sp>
      <p:sp>
        <p:nvSpPr>
          <p:cNvPr id="4" name="Slide Number Placeholder 3"/>
          <p:cNvSpPr>
            <a:spLocks noGrp="1"/>
          </p:cNvSpPr>
          <p:nvPr>
            <p:ph type="sldNum" sz="quarter" idx="5"/>
          </p:nvPr>
        </p:nvSpPr>
        <p:spPr/>
        <p:txBody>
          <a:bodyPr/>
          <a:lstStyle/>
          <a:p>
            <a:fld id="{F262EE4E-1CCA-9347-AA2F-C9A49870CD7F}" type="slidenum">
              <a:rPr lang="en-US" smtClean="0"/>
              <a:t>24</a:t>
            </a:fld>
            <a:endParaRPr lang="en-US"/>
          </a:p>
        </p:txBody>
      </p:sp>
    </p:spTree>
    <p:extLst>
      <p:ext uri="{BB962C8B-B14F-4D97-AF65-F5344CB8AC3E}">
        <p14:creationId xmlns:p14="http://schemas.microsoft.com/office/powerpoint/2010/main" val="1139260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Topology: configuration</a:t>
            </a:r>
          </a:p>
        </p:txBody>
      </p:sp>
      <p:sp>
        <p:nvSpPr>
          <p:cNvPr id="4" name="Slide Number Placeholder 3"/>
          <p:cNvSpPr>
            <a:spLocks noGrp="1"/>
          </p:cNvSpPr>
          <p:nvPr>
            <p:ph type="sldNum" sz="quarter" idx="5"/>
          </p:nvPr>
        </p:nvSpPr>
        <p:spPr/>
        <p:txBody>
          <a:bodyPr/>
          <a:lstStyle/>
          <a:p>
            <a:fld id="{F262EE4E-1CCA-9347-AA2F-C9A49870CD7F}" type="slidenum">
              <a:rPr lang="en-US" smtClean="0"/>
              <a:t>29</a:t>
            </a:fld>
            <a:endParaRPr lang="en-US"/>
          </a:p>
        </p:txBody>
      </p:sp>
    </p:spTree>
    <p:extLst>
      <p:ext uri="{BB962C8B-B14F-4D97-AF65-F5344CB8AC3E}">
        <p14:creationId xmlns:p14="http://schemas.microsoft.com/office/powerpoint/2010/main" val="1209562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b="0" i="0" dirty="0">
                <a:solidFill>
                  <a:srgbClr val="ECECEC"/>
                </a:solidFill>
                <a:effectLst/>
                <a:highlight>
                  <a:srgbClr val="212121"/>
                </a:highlight>
                <a:latin typeface="Söhne"/>
              </a:rPr>
              <a:t>In an API topology, microservices are organized around their exposed APIs (Application Programming Interfaces). Each microservice typically represents a specific business function or capability and exposes its functionality through a well-defined API.</a:t>
            </a:r>
            <a:endParaRPr lang="en-US" dirty="0"/>
          </a:p>
        </p:txBody>
      </p:sp>
      <p:sp>
        <p:nvSpPr>
          <p:cNvPr id="4" name="Slide Number Placeholder 3"/>
          <p:cNvSpPr>
            <a:spLocks noGrp="1"/>
          </p:cNvSpPr>
          <p:nvPr>
            <p:ph type="sldNum" sz="quarter" idx="5"/>
          </p:nvPr>
        </p:nvSpPr>
        <p:spPr/>
        <p:txBody>
          <a:bodyPr/>
          <a:lstStyle/>
          <a:p>
            <a:fld id="{F262EE4E-1CCA-9347-AA2F-C9A49870CD7F}" type="slidenum">
              <a:rPr lang="en-US" smtClean="0"/>
              <a:t>30</a:t>
            </a:fld>
            <a:endParaRPr lang="en-US"/>
          </a:p>
        </p:txBody>
      </p:sp>
    </p:spTree>
    <p:extLst>
      <p:ext uri="{BB962C8B-B14F-4D97-AF65-F5344CB8AC3E}">
        <p14:creationId xmlns:p14="http://schemas.microsoft.com/office/powerpoint/2010/main" val="315588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b="0" i="0" dirty="0">
                <a:solidFill>
                  <a:srgbClr val="ECECEC"/>
                </a:solidFill>
                <a:effectLst/>
                <a:highlight>
                  <a:srgbClr val="212121"/>
                </a:highlight>
                <a:latin typeface="Söhne"/>
              </a:rPr>
              <a:t>In an application topology, microservices are organized based on their roles or responsibilities within the overall application. Each microservice encapsulates a portion of the application's functionality, which may include multiple APIs or services</a:t>
            </a:r>
          </a:p>
          <a:p>
            <a:r>
              <a:rPr lang="en-ZA" b="0" i="0" dirty="0">
                <a:solidFill>
                  <a:srgbClr val="ECECEC"/>
                </a:solidFill>
                <a:effectLst/>
                <a:highlight>
                  <a:srgbClr val="212121"/>
                </a:highlight>
                <a:latin typeface="Söhne"/>
              </a:rPr>
              <a:t>Services in an application topology might still expose APIs for external consumption, but the primary focus is on the internal structure of the application and how its components interact with each other</a:t>
            </a:r>
            <a:endParaRPr lang="en-US" dirty="0"/>
          </a:p>
        </p:txBody>
      </p:sp>
      <p:sp>
        <p:nvSpPr>
          <p:cNvPr id="4" name="Slide Number Placeholder 3"/>
          <p:cNvSpPr>
            <a:spLocks noGrp="1"/>
          </p:cNvSpPr>
          <p:nvPr>
            <p:ph type="sldNum" sz="quarter" idx="5"/>
          </p:nvPr>
        </p:nvSpPr>
        <p:spPr/>
        <p:txBody>
          <a:bodyPr/>
          <a:lstStyle/>
          <a:p>
            <a:fld id="{F262EE4E-1CCA-9347-AA2F-C9A49870CD7F}" type="slidenum">
              <a:rPr lang="en-US" smtClean="0"/>
              <a:t>31</a:t>
            </a:fld>
            <a:endParaRPr lang="en-US"/>
          </a:p>
        </p:txBody>
      </p:sp>
    </p:spTree>
    <p:extLst>
      <p:ext uri="{BB962C8B-B14F-4D97-AF65-F5344CB8AC3E}">
        <p14:creationId xmlns:p14="http://schemas.microsoft.com/office/powerpoint/2010/main" val="3072519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Often better to share data via shared databases and functionality by reused code rather than increase coupling via service communications</a:t>
            </a:r>
          </a:p>
          <a:p>
            <a:endParaRPr lang="en-US" dirty="0"/>
          </a:p>
        </p:txBody>
      </p:sp>
      <p:sp>
        <p:nvSpPr>
          <p:cNvPr id="4" name="Slide Number Placeholder 3"/>
          <p:cNvSpPr>
            <a:spLocks noGrp="1"/>
          </p:cNvSpPr>
          <p:nvPr>
            <p:ph type="sldNum" sz="quarter" idx="5"/>
          </p:nvPr>
        </p:nvSpPr>
        <p:spPr/>
        <p:txBody>
          <a:bodyPr/>
          <a:lstStyle/>
          <a:p>
            <a:fld id="{F262EE4E-1CCA-9347-AA2F-C9A49870CD7F}" type="slidenum">
              <a:rPr lang="en-US" smtClean="0"/>
              <a:t>36</a:t>
            </a:fld>
            <a:endParaRPr lang="en-US"/>
          </a:p>
        </p:txBody>
      </p:sp>
    </p:spTree>
    <p:extLst>
      <p:ext uri="{BB962C8B-B14F-4D97-AF65-F5344CB8AC3E}">
        <p14:creationId xmlns:p14="http://schemas.microsoft.com/office/powerpoint/2010/main" val="3944202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4/22/24</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20511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4/22/24</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37419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4/22/24</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004995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4/22/24</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80495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4/22/24</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208392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4/22/24</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366433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4/22/24</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912732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4/22/24</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828262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4/22/24</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170995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4/22/24</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118410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4/22/24</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177642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4/22/24</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21306466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5.jp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30352" y="1122363"/>
            <a:ext cx="5313400" cy="1978346"/>
          </a:xfrm>
        </p:spPr>
        <p:txBody>
          <a:bodyPr>
            <a:normAutofit/>
          </a:bodyPr>
          <a:lstStyle/>
          <a:p>
            <a:r>
              <a:rPr lang="en-US" dirty="0"/>
              <a:t>Lecture 7 - Architecture Styles Part 2</a:t>
            </a:r>
          </a:p>
        </p:txBody>
      </p:sp>
      <p:sp>
        <p:nvSpPr>
          <p:cNvPr id="11" name="Freeform: Shape 10">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70"/>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3" name="Group 12">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1701611" y="285547"/>
            <a:ext cx="886141" cy="802497"/>
            <a:chOff x="10948005" y="3272152"/>
            <a:chExt cx="868640" cy="786648"/>
          </a:xfrm>
          <a:solidFill>
            <a:schemeClr val="accent1"/>
          </a:solidFill>
        </p:grpSpPr>
        <p:sp>
          <p:nvSpPr>
            <p:cNvPr id="14" name="Freeform: Shape 13">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Freeform: Shape 15">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90"/>
            <a:ext cx="972241" cy="45719"/>
            <a:chOff x="4886325" y="3371754"/>
            <a:chExt cx="2418492" cy="113728"/>
          </a:xfrm>
          <a:solidFill>
            <a:schemeClr val="accent1"/>
          </a:solidFill>
        </p:grpSpPr>
        <p:sp>
          <p:nvSpPr>
            <p:cNvPr id="23"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3" name="Picture 2">
            <a:extLst>
              <a:ext uri="{FF2B5EF4-FFF2-40B4-BE49-F238E27FC236}">
                <a16:creationId xmlns:a16="http://schemas.microsoft.com/office/drawing/2014/main" id="{9318B7E0-32F1-1AF6-B391-0AC753353927}"/>
              </a:ext>
            </a:extLst>
          </p:cNvPr>
          <p:cNvPicPr>
            <a:picLocks noChangeAspect="1"/>
          </p:cNvPicPr>
          <p:nvPr/>
        </p:nvPicPr>
        <p:blipFill rotWithShape="1">
          <a:blip r:embed="rId2"/>
          <a:srcRect l="34621" r="20295" b="6"/>
          <a:stretch/>
        </p:blipFill>
        <p:spPr>
          <a:xfrm>
            <a:off x="6522720" y="10"/>
            <a:ext cx="5669280" cy="6857990"/>
          </a:xfrm>
          <a:prstGeom prst="rect">
            <a:avLst/>
          </a:prstGeom>
        </p:spPr>
      </p:pic>
    </p:spTree>
    <p:extLst>
      <p:ext uri="{BB962C8B-B14F-4D97-AF65-F5344CB8AC3E}">
        <p14:creationId xmlns:p14="http://schemas.microsoft.com/office/powerpoint/2010/main" val="356211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5566263" cy="1455091"/>
          </a:xfrm>
        </p:spPr>
        <p:txBody>
          <a:bodyPr>
            <a:normAutofit/>
          </a:bodyPr>
          <a:lstStyle/>
          <a:p>
            <a:r>
              <a:rPr lang="en-US" dirty="0"/>
              <a:t>Pipe-and-Filter</a:t>
            </a:r>
          </a:p>
        </p:txBody>
      </p:sp>
      <p:sp>
        <p:nvSpPr>
          <p:cNvPr id="12" name="Freeform: Shape 1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39"/>
            <a:ext cx="972241" cy="45719"/>
            <a:chOff x="4886325" y="3371754"/>
            <a:chExt cx="2418492" cy="113728"/>
          </a:xfrm>
          <a:solidFill>
            <a:schemeClr val="accent1"/>
          </a:solidFill>
        </p:grpSpPr>
        <p:sp>
          <p:nvSpPr>
            <p:cNvPr id="15"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525717" y="2796427"/>
            <a:ext cx="5566263" cy="3274503"/>
          </a:xfrm>
        </p:spPr>
        <p:txBody>
          <a:bodyPr>
            <a:normAutofit lnSpcReduction="10000"/>
          </a:bodyPr>
          <a:lstStyle/>
          <a:p>
            <a:pPr lvl="0">
              <a:lnSpc>
                <a:spcPct val="100000"/>
              </a:lnSpc>
            </a:pPr>
            <a:r>
              <a:rPr lang="en-US" sz="2400" dirty="0"/>
              <a:t>Pros</a:t>
            </a:r>
          </a:p>
          <a:p>
            <a:pPr marL="742950" lvl="2" indent="-285750">
              <a:lnSpc>
                <a:spcPct val="100000"/>
              </a:lnSpc>
              <a:buFont typeface="Arial" panose="020B0604020202020204" pitchFamily="34" charset="0"/>
              <a:buChar char="•"/>
            </a:pPr>
            <a:r>
              <a:rPr lang="en-US" sz="1800" dirty="0"/>
              <a:t>Easy to understand and link to business practices</a:t>
            </a:r>
          </a:p>
          <a:p>
            <a:pPr marL="742950" lvl="2" indent="-285750">
              <a:lnSpc>
                <a:spcPct val="100000"/>
              </a:lnSpc>
              <a:buFont typeface="Arial" panose="020B0604020202020204" pitchFamily="34" charset="0"/>
              <a:buChar char="•"/>
            </a:pPr>
            <a:r>
              <a:rPr lang="en-US" sz="1800" dirty="0"/>
              <a:t>Can reuse components</a:t>
            </a:r>
          </a:p>
          <a:p>
            <a:pPr marL="742950" lvl="2" indent="-285750">
              <a:lnSpc>
                <a:spcPct val="100000"/>
              </a:lnSpc>
              <a:buFont typeface="Arial" panose="020B0604020202020204" pitchFamily="34" charset="0"/>
              <a:buChar char="•"/>
            </a:pPr>
            <a:r>
              <a:rPr lang="en-US" sz="1800" dirty="0"/>
              <a:t>Easy to extend by adding new components</a:t>
            </a:r>
          </a:p>
          <a:p>
            <a:pPr marL="742950" lvl="2" indent="-285750">
              <a:lnSpc>
                <a:spcPct val="100000"/>
              </a:lnSpc>
              <a:buFont typeface="Arial" panose="020B0604020202020204" pitchFamily="34" charset="0"/>
              <a:buChar char="•"/>
            </a:pPr>
            <a:r>
              <a:rPr lang="en-US" sz="1800" dirty="0"/>
              <a:t>Can be sequential or concurrent</a:t>
            </a:r>
          </a:p>
          <a:p>
            <a:pPr lvl="0">
              <a:lnSpc>
                <a:spcPct val="100000"/>
              </a:lnSpc>
            </a:pPr>
            <a:r>
              <a:rPr lang="en-US" sz="2400" dirty="0"/>
              <a:t>Cons</a:t>
            </a:r>
          </a:p>
          <a:p>
            <a:pPr marL="800100" lvl="2" indent="-342900">
              <a:lnSpc>
                <a:spcPct val="100000"/>
              </a:lnSpc>
              <a:buFont typeface="Arial" panose="020B0604020202020204" pitchFamily="34" charset="0"/>
              <a:buChar char="•"/>
            </a:pPr>
            <a:r>
              <a:rPr lang="en-US" sz="2200" dirty="0"/>
              <a:t>Very hard to make interactive</a:t>
            </a:r>
          </a:p>
          <a:p>
            <a:pPr marL="800100" lvl="2" indent="-342900">
              <a:lnSpc>
                <a:spcPct val="100000"/>
              </a:lnSpc>
              <a:buFont typeface="Arial" panose="020B0604020202020204" pitchFamily="34" charset="0"/>
              <a:buChar char="•"/>
            </a:pPr>
            <a:r>
              <a:rPr lang="en-US" sz="2200" dirty="0"/>
              <a:t>Performance bottlenecks</a:t>
            </a:r>
          </a:p>
        </p:txBody>
      </p:sp>
      <p:pic>
        <p:nvPicPr>
          <p:cNvPr id="6" name="Picture 5" descr="Person balancing scale">
            <a:extLst>
              <a:ext uri="{FF2B5EF4-FFF2-40B4-BE49-F238E27FC236}">
                <a16:creationId xmlns:a16="http://schemas.microsoft.com/office/drawing/2014/main" id="{06DF455C-EFF5-4DCD-8FE8-BBC71CEFE1F1}"/>
              </a:ext>
            </a:extLst>
          </p:cNvPr>
          <p:cNvPicPr>
            <a:picLocks noChangeAspect="1"/>
          </p:cNvPicPr>
          <p:nvPr/>
        </p:nvPicPr>
        <p:blipFill>
          <a:blip r:embed="rId2">
            <a:extLst>
              <a:ext uri="{28A0092B-C50C-407E-A947-70E740481C1C}">
                <a14:useLocalDpi xmlns:a14="http://schemas.microsoft.com/office/drawing/2010/main" val="0"/>
              </a:ext>
            </a:extLst>
          </a:blip>
          <a:srcRect l="20523" r="20523"/>
          <a:stretch/>
        </p:blipFill>
        <p:spPr>
          <a:xfrm>
            <a:off x="6531789" y="10"/>
            <a:ext cx="5660211" cy="6857990"/>
          </a:xfrm>
          <a:prstGeom prst="rect">
            <a:avLst/>
          </a:prstGeom>
        </p:spPr>
      </p:pic>
      <p:sp>
        <p:nvSpPr>
          <p:cNvPr id="22" name="Freeform: Shape 21">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30"/>
            <a:ext cx="886141" cy="802497"/>
            <a:chOff x="10948005" y="3272152"/>
            <a:chExt cx="868640" cy="786648"/>
          </a:xfrm>
          <a:solidFill>
            <a:schemeClr val="accent1"/>
          </a:solidFill>
        </p:grpSpPr>
        <p:sp>
          <p:nvSpPr>
            <p:cNvPr id="25" name="Freeform: Shape 24">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55313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4663649" cy="1455091"/>
          </a:xfrm>
        </p:spPr>
        <p:txBody>
          <a:bodyPr>
            <a:normAutofit/>
          </a:bodyPr>
          <a:lstStyle/>
          <a:p>
            <a:r>
              <a:rPr lang="en-US" dirty="0"/>
              <a:t>Model-View-Controller (MVC) </a:t>
            </a:r>
          </a:p>
        </p:txBody>
      </p:sp>
      <p:sp>
        <p:nvSpPr>
          <p:cNvPr id="38" name="Freeform: Shape 37">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0"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41"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2"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3"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6"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525717" y="2796427"/>
            <a:ext cx="4663649" cy="3274503"/>
          </a:xfrm>
        </p:spPr>
        <p:txBody>
          <a:bodyPr>
            <a:normAutofit/>
          </a:bodyPr>
          <a:lstStyle/>
          <a:p>
            <a:pPr lvl="0">
              <a:lnSpc>
                <a:spcPct val="100000"/>
              </a:lnSpc>
            </a:pPr>
            <a:r>
              <a:rPr lang="en-US" dirty="0"/>
              <a:t>Model-View-Controller architecture separates a software system into three components</a:t>
            </a:r>
          </a:p>
          <a:p>
            <a:pPr lvl="1">
              <a:lnSpc>
                <a:spcPct val="100000"/>
              </a:lnSpc>
            </a:pPr>
            <a:r>
              <a:rPr lang="en-US" sz="2000" dirty="0"/>
              <a:t>The </a:t>
            </a:r>
            <a:r>
              <a:rPr lang="en-US" sz="2000" b="1" dirty="0"/>
              <a:t>model</a:t>
            </a:r>
            <a:r>
              <a:rPr lang="en-US" sz="2000" dirty="0"/>
              <a:t> manages data, business rules and system logic</a:t>
            </a:r>
          </a:p>
          <a:p>
            <a:pPr lvl="1">
              <a:lnSpc>
                <a:spcPct val="100000"/>
              </a:lnSpc>
            </a:pPr>
            <a:r>
              <a:rPr lang="en-US" sz="2000" dirty="0"/>
              <a:t>The </a:t>
            </a:r>
            <a:r>
              <a:rPr lang="en-US" sz="2000" b="1" dirty="0"/>
              <a:t>view</a:t>
            </a:r>
            <a:r>
              <a:rPr lang="en-US" sz="2000" dirty="0"/>
              <a:t> presents the model to the user, and includes the user interface</a:t>
            </a:r>
          </a:p>
          <a:p>
            <a:pPr lvl="1">
              <a:lnSpc>
                <a:spcPct val="100000"/>
              </a:lnSpc>
            </a:pPr>
            <a:r>
              <a:rPr lang="en-US" sz="2000" dirty="0"/>
              <a:t>The </a:t>
            </a:r>
            <a:r>
              <a:rPr lang="en-US" sz="2000" b="1" dirty="0"/>
              <a:t>controller</a:t>
            </a:r>
            <a:r>
              <a:rPr lang="en-US" sz="2000" dirty="0"/>
              <a:t> accepts user input and passes it to the model</a:t>
            </a:r>
          </a:p>
        </p:txBody>
      </p:sp>
      <p:pic>
        <p:nvPicPr>
          <p:cNvPr id="4" name="Picture 3">
            <a:extLst>
              <a:ext uri="{FF2B5EF4-FFF2-40B4-BE49-F238E27FC236}">
                <a16:creationId xmlns:a16="http://schemas.microsoft.com/office/drawing/2014/main" id="{440A3C9F-8884-1CB2-0742-A9466ABE743A}"/>
              </a:ext>
            </a:extLst>
          </p:cNvPr>
          <p:cNvPicPr/>
          <p:nvPr/>
        </p:nvPicPr>
        <p:blipFill>
          <a:blip r:embed="rId2"/>
          <a:stretch>
            <a:fillRect/>
          </a:stretch>
        </p:blipFill>
        <p:spPr>
          <a:xfrm>
            <a:off x="6210496" y="552793"/>
            <a:ext cx="5146778" cy="5661456"/>
          </a:xfrm>
          <a:prstGeom prst="rect">
            <a:avLst/>
          </a:prstGeom>
        </p:spPr>
      </p:pic>
      <p:sp>
        <p:nvSpPr>
          <p:cNvPr id="48" name="Freeform: Shape 47">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0" name="Group 49">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1" name="Freeform: Shape 50">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Freeform: Shape 51">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Freeform: Shape 52">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4"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5"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6"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68435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25" name="Rectangle 2224">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A34E74C-D211-F59C-E77F-855C767082A2}"/>
              </a:ext>
            </a:extLst>
          </p:cNvPr>
          <p:cNvSpPr>
            <a:spLocks noGrp="1"/>
          </p:cNvSpPr>
          <p:nvPr>
            <p:ph type="title"/>
          </p:nvPr>
        </p:nvSpPr>
        <p:spPr>
          <a:xfrm>
            <a:off x="525717" y="787068"/>
            <a:ext cx="4663649" cy="1455091"/>
          </a:xfrm>
        </p:spPr>
        <p:txBody>
          <a:bodyPr>
            <a:normAutofit/>
          </a:bodyPr>
          <a:lstStyle/>
          <a:p>
            <a:r>
              <a:rPr lang="en-US" dirty="0"/>
              <a:t>MVC Example</a:t>
            </a:r>
          </a:p>
        </p:txBody>
      </p:sp>
      <p:sp>
        <p:nvSpPr>
          <p:cNvPr id="2226" name="Freeform: Shape 2185">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27"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2189"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190"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191"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192"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193"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194"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D33862DC-319B-F39A-040D-1549BD6954E9}"/>
              </a:ext>
            </a:extLst>
          </p:cNvPr>
          <p:cNvSpPr>
            <a:spLocks noGrp="1"/>
          </p:cNvSpPr>
          <p:nvPr>
            <p:ph idx="1"/>
          </p:nvPr>
        </p:nvSpPr>
        <p:spPr>
          <a:xfrm>
            <a:off x="525717" y="2796427"/>
            <a:ext cx="5761335" cy="3358743"/>
          </a:xfrm>
        </p:spPr>
        <p:txBody>
          <a:bodyPr>
            <a:normAutofit fontScale="92500" lnSpcReduction="10000"/>
          </a:bodyPr>
          <a:lstStyle/>
          <a:p>
            <a:pPr lvl="0">
              <a:lnSpc>
                <a:spcPct val="100000"/>
              </a:lnSpc>
            </a:pPr>
            <a:r>
              <a:rPr lang="en-US" sz="1600" dirty="0"/>
              <a:t>Example: A web application</a:t>
            </a:r>
          </a:p>
          <a:p>
            <a:pPr marL="342900" indent="-342900">
              <a:lnSpc>
                <a:spcPct val="100000"/>
              </a:lnSpc>
              <a:buFont typeface="Arial" panose="020B0604020202020204" pitchFamily="34" charset="0"/>
              <a:buChar char="•"/>
            </a:pPr>
            <a:r>
              <a:rPr lang="en-US" sz="1600" dirty="0"/>
              <a:t>Model – a database, stored on the server</a:t>
            </a:r>
          </a:p>
          <a:p>
            <a:pPr marL="342900" indent="-342900">
              <a:lnSpc>
                <a:spcPct val="100000"/>
              </a:lnSpc>
              <a:buFont typeface="Arial" panose="020B0604020202020204" pitchFamily="34" charset="0"/>
              <a:buChar char="•"/>
            </a:pPr>
            <a:r>
              <a:rPr lang="en-US" sz="1600" dirty="0"/>
              <a:t>View – HTML rendered on the client’s browser</a:t>
            </a:r>
          </a:p>
          <a:p>
            <a:pPr marL="342900" indent="-342900">
              <a:lnSpc>
                <a:spcPct val="100000"/>
              </a:lnSpc>
              <a:buFont typeface="Arial" panose="020B0604020202020204" pitchFamily="34" charset="0"/>
              <a:buChar char="•"/>
            </a:pPr>
            <a:r>
              <a:rPr lang="en-US" sz="1600" dirty="0"/>
              <a:t>Controller – a JavaScript script passed from the server to the client</a:t>
            </a:r>
            <a:br>
              <a:rPr lang="en-US" sz="1600" dirty="0"/>
            </a:br>
            <a:endParaRPr lang="en-US" sz="1600" dirty="0"/>
          </a:p>
          <a:p>
            <a:pPr>
              <a:lnSpc>
                <a:spcPct val="100000"/>
              </a:lnSpc>
            </a:pPr>
            <a:r>
              <a:rPr lang="en-US" sz="1600" dirty="0"/>
              <a:t>Note: in this example, MVC architecture is imposed on a client-server model</a:t>
            </a:r>
          </a:p>
          <a:p>
            <a:pPr marL="342900" indent="-342900">
              <a:lnSpc>
                <a:spcPct val="100000"/>
              </a:lnSpc>
              <a:buFont typeface="Arial" panose="020B0604020202020204" pitchFamily="34" charset="0"/>
              <a:buChar char="•"/>
            </a:pPr>
            <a:r>
              <a:rPr lang="en-US" sz="1600" dirty="0"/>
              <a:t>Many real web applications may differ in how MVC is divided between client and server</a:t>
            </a:r>
          </a:p>
          <a:p>
            <a:pPr marL="342900" indent="-342900">
              <a:lnSpc>
                <a:spcPct val="100000"/>
              </a:lnSpc>
              <a:buFont typeface="Arial" panose="020B0604020202020204" pitchFamily="34" charset="0"/>
              <a:buChar char="•"/>
            </a:pPr>
            <a:r>
              <a:rPr lang="en-US" sz="1600" dirty="0"/>
              <a:t>Other examples: Model-View-Template in Django, ASP.NET</a:t>
            </a:r>
          </a:p>
        </p:txBody>
      </p:sp>
      <p:pic>
        <p:nvPicPr>
          <p:cNvPr id="2050" name="Picture 2" descr="MVC Architecture &amp; Its Benefits in Web Application Development">
            <a:extLst>
              <a:ext uri="{FF2B5EF4-FFF2-40B4-BE49-F238E27FC236}">
                <a16:creationId xmlns:a16="http://schemas.microsoft.com/office/drawing/2014/main" id="{DD54C0EE-098E-BF00-E22D-1B7C6C8ED62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3554" y="1626743"/>
            <a:ext cx="5660211" cy="3183868"/>
          </a:xfrm>
          <a:prstGeom prst="rect">
            <a:avLst/>
          </a:prstGeom>
          <a:noFill/>
          <a:extLst>
            <a:ext uri="{909E8E84-426E-40DD-AFC4-6F175D3DCCD1}">
              <a14:hiddenFill xmlns:a14="http://schemas.microsoft.com/office/drawing/2010/main">
                <a:solidFill>
                  <a:srgbClr val="FFFFFF"/>
                </a:solidFill>
              </a14:hiddenFill>
            </a:ext>
          </a:extLst>
        </p:spPr>
      </p:pic>
      <p:sp>
        <p:nvSpPr>
          <p:cNvPr id="2228" name="Freeform: Shape 2195">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229" name="Group 2228">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199" name="Freeform: Shape 2198">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00" name="Freeform: Shape 2199">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01" name="Freeform: Shape 2200">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02"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203"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204"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205" name="Freeform: Shape 2204">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98601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34E74C-D211-F59C-E77F-855C767082A2}"/>
              </a:ext>
            </a:extLst>
          </p:cNvPr>
          <p:cNvSpPr>
            <a:spLocks noGrp="1"/>
          </p:cNvSpPr>
          <p:nvPr>
            <p:ph type="title"/>
          </p:nvPr>
        </p:nvSpPr>
        <p:spPr>
          <a:xfrm>
            <a:off x="517871" y="976160"/>
            <a:ext cx="4767930" cy="1848734"/>
          </a:xfrm>
        </p:spPr>
        <p:txBody>
          <a:bodyPr>
            <a:normAutofit/>
          </a:bodyPr>
          <a:lstStyle/>
          <a:p>
            <a:r>
              <a:rPr lang="en-US" dirty="0"/>
              <a:t>MVC Example</a:t>
            </a:r>
          </a:p>
        </p:txBody>
      </p:sp>
      <p:sp>
        <p:nvSpPr>
          <p:cNvPr id="36" name="Freeform: Shape 35">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8"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39"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0"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1"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2"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D33862DC-319B-F39A-040D-1549BD6954E9}"/>
              </a:ext>
            </a:extLst>
          </p:cNvPr>
          <p:cNvSpPr>
            <a:spLocks noGrp="1"/>
          </p:cNvSpPr>
          <p:nvPr>
            <p:ph idx="1"/>
          </p:nvPr>
        </p:nvSpPr>
        <p:spPr>
          <a:xfrm>
            <a:off x="517871" y="3299404"/>
            <a:ext cx="4767930" cy="2745750"/>
          </a:xfrm>
        </p:spPr>
        <p:txBody>
          <a:bodyPr>
            <a:normAutofit/>
          </a:bodyPr>
          <a:lstStyle/>
          <a:p>
            <a:pPr lvl="0"/>
            <a:r>
              <a:rPr lang="en-US"/>
              <a:t>Example: Video games</a:t>
            </a:r>
          </a:p>
          <a:p>
            <a:pPr lvl="1"/>
            <a:r>
              <a:rPr lang="en-US" sz="2000"/>
              <a:t>Model – game world, player state, etc</a:t>
            </a:r>
          </a:p>
          <a:p>
            <a:pPr lvl="1"/>
            <a:r>
              <a:rPr lang="en-US" sz="2000"/>
              <a:t>View – rendered game world, user interface, audio, etc</a:t>
            </a:r>
          </a:p>
          <a:p>
            <a:pPr lvl="1"/>
            <a:r>
              <a:rPr lang="en-US" sz="2000"/>
              <a:t>Controller – listens for user inputs</a:t>
            </a:r>
          </a:p>
          <a:p>
            <a:pPr lvl="2"/>
            <a:r>
              <a:rPr lang="en-US" sz="2000"/>
              <a:t>Note: don’t confuse with a physical controller</a:t>
            </a:r>
          </a:p>
        </p:txBody>
      </p:sp>
      <p:sp>
        <p:nvSpPr>
          <p:cNvPr id="46" name="Freeform: Shape 45">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5602884"/>
            <a:ext cx="4292956" cy="1255116"/>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8" name="Group 47">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91063" y="5736410"/>
            <a:ext cx="886141" cy="802496"/>
            <a:chOff x="10948005" y="3272152"/>
            <a:chExt cx="868640" cy="786648"/>
          </a:xfrm>
          <a:solidFill>
            <a:schemeClr val="accent6"/>
          </a:solidFill>
        </p:grpSpPr>
        <p:sp>
          <p:nvSpPr>
            <p:cNvPr id="49" name="Freeform: Shape 48">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0" name="Freeform: Shape 49">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 name="Freeform: Shape 50">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3"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4"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63BE404D-6884-0F9F-4217-F1FA03C1CB1B}"/>
              </a:ext>
            </a:extLst>
          </p:cNvPr>
          <p:cNvGrpSpPr/>
          <p:nvPr/>
        </p:nvGrpSpPr>
        <p:grpSpPr>
          <a:xfrm>
            <a:off x="5980741" y="1964530"/>
            <a:ext cx="5824161" cy="2855924"/>
            <a:chOff x="0" y="0"/>
            <a:chExt cx="7955302" cy="3901274"/>
          </a:xfrm>
        </p:grpSpPr>
        <p:sp>
          <p:nvSpPr>
            <p:cNvPr id="5" name="Rectangle 4">
              <a:extLst>
                <a:ext uri="{FF2B5EF4-FFF2-40B4-BE49-F238E27FC236}">
                  <a16:creationId xmlns:a16="http://schemas.microsoft.com/office/drawing/2014/main" id="{4A8E9405-D1E6-3568-5937-A258F4B326D9}"/>
                </a:ext>
              </a:extLst>
            </p:cNvPr>
            <p:cNvSpPr/>
            <p:nvPr/>
          </p:nvSpPr>
          <p:spPr>
            <a:xfrm>
              <a:off x="138963" y="367123"/>
              <a:ext cx="102154" cy="151980"/>
            </a:xfrm>
            <a:prstGeom prst="rect">
              <a:avLst/>
            </a:prstGeom>
            <a:ln>
              <a:noFill/>
            </a:ln>
          </p:spPr>
          <p:txBody>
            <a:bodyPr vert="horz" lIns="0" tIns="0" rIns="0" bIns="0" rtlCol="0">
              <a:noAutofit/>
            </a:bodyPr>
            <a:lstStyle/>
            <a:p>
              <a:pPr marL="284620" indent="-4636" defTabSz="667512">
                <a:lnSpc>
                  <a:spcPct val="107000"/>
                </a:lnSpc>
                <a:spcAft>
                  <a:spcPts val="584"/>
                </a:spcAft>
              </a:pPr>
              <a:r>
                <a:rPr lang="en-ZA" sz="584" kern="100">
                  <a:solidFill>
                    <a:srgbClr val="000000"/>
                  </a:solidFill>
                  <a:latin typeface="Wingdings" pitchFamily="2" charset="2"/>
                  <a:ea typeface="+mn-ea"/>
                  <a:cs typeface="+mn-cs"/>
                </a:rPr>
                <a:t></a:t>
              </a:r>
              <a:endParaRPr lang="en-ZA" sz="1800" kern="100">
                <a:solidFill>
                  <a:srgbClr val="000000"/>
                </a:solidFill>
                <a:effectLst/>
                <a:latin typeface="Arial" panose="020B0604020202020204" pitchFamily="34" charset="0"/>
                <a:ea typeface="Arial" panose="020B0604020202020204" pitchFamily="34" charset="0"/>
              </a:endParaRPr>
            </a:p>
          </p:txBody>
        </p:sp>
        <p:sp>
          <p:nvSpPr>
            <p:cNvPr id="6" name="Rectangle 5">
              <a:extLst>
                <a:ext uri="{FF2B5EF4-FFF2-40B4-BE49-F238E27FC236}">
                  <a16:creationId xmlns:a16="http://schemas.microsoft.com/office/drawing/2014/main" id="{AF939E91-04D3-17A6-C617-C2C6E01ED91F}"/>
                </a:ext>
              </a:extLst>
            </p:cNvPr>
            <p:cNvSpPr/>
            <p:nvPr/>
          </p:nvSpPr>
          <p:spPr>
            <a:xfrm>
              <a:off x="351003" y="308521"/>
              <a:ext cx="3112437" cy="339667"/>
            </a:xfrm>
            <a:prstGeom prst="rect">
              <a:avLst/>
            </a:prstGeom>
            <a:ln>
              <a:noFill/>
            </a:ln>
          </p:spPr>
          <p:txBody>
            <a:bodyPr vert="horz" lIns="0" tIns="0" rIns="0" bIns="0" rtlCol="0">
              <a:noAutofit/>
            </a:bodyPr>
            <a:lstStyle/>
            <a:p>
              <a:pPr marL="284620" indent="-4636" defTabSz="667512">
                <a:lnSpc>
                  <a:spcPct val="107000"/>
                </a:lnSpc>
                <a:spcAft>
                  <a:spcPts val="584"/>
                </a:spcAft>
              </a:pPr>
              <a:r>
                <a:rPr lang="en-ZA" sz="1314" kern="100">
                  <a:solidFill>
                    <a:srgbClr val="000000"/>
                  </a:solidFill>
                  <a:latin typeface="Arial" panose="020B0604020202020204" pitchFamily="34" charset="0"/>
                  <a:ea typeface="+mn-ea"/>
                  <a:cs typeface="+mn-cs"/>
                </a:rPr>
                <a:t>Example: Video games</a:t>
              </a:r>
              <a:endParaRPr lang="en-ZA" sz="1800" kern="100">
                <a:solidFill>
                  <a:srgbClr val="000000"/>
                </a:solidFill>
                <a:effectLst/>
                <a:latin typeface="Arial" panose="020B0604020202020204" pitchFamily="34" charset="0"/>
                <a:ea typeface="Arial" panose="020B0604020202020204" pitchFamily="34" charset="0"/>
              </a:endParaRPr>
            </a:p>
          </p:txBody>
        </p:sp>
        <p:pic>
          <p:nvPicPr>
            <p:cNvPr id="7" name="Picture 6">
              <a:extLst>
                <a:ext uri="{FF2B5EF4-FFF2-40B4-BE49-F238E27FC236}">
                  <a16:creationId xmlns:a16="http://schemas.microsoft.com/office/drawing/2014/main" id="{1F880487-1E62-2677-45F7-7E3978D954CB}"/>
                </a:ext>
              </a:extLst>
            </p:cNvPr>
            <p:cNvPicPr/>
            <p:nvPr/>
          </p:nvPicPr>
          <p:blipFill>
            <a:blip r:embed="rId2"/>
            <a:stretch>
              <a:fillRect/>
            </a:stretch>
          </p:blipFill>
          <p:spPr>
            <a:xfrm>
              <a:off x="20155" y="688987"/>
              <a:ext cx="2303996" cy="1295641"/>
            </a:xfrm>
            <a:prstGeom prst="rect">
              <a:avLst/>
            </a:prstGeom>
          </p:spPr>
        </p:pic>
        <p:pic>
          <p:nvPicPr>
            <p:cNvPr id="8" name="Picture 7">
              <a:extLst>
                <a:ext uri="{FF2B5EF4-FFF2-40B4-BE49-F238E27FC236}">
                  <a16:creationId xmlns:a16="http://schemas.microsoft.com/office/drawing/2014/main" id="{BD571365-F6E9-056E-88CE-7CC915BA5CCE}"/>
                </a:ext>
              </a:extLst>
            </p:cNvPr>
            <p:cNvPicPr/>
            <p:nvPr/>
          </p:nvPicPr>
          <p:blipFill>
            <a:blip r:embed="rId3"/>
            <a:stretch>
              <a:fillRect/>
            </a:stretch>
          </p:blipFill>
          <p:spPr>
            <a:xfrm>
              <a:off x="0" y="2477477"/>
              <a:ext cx="2323795" cy="1307160"/>
            </a:xfrm>
            <a:prstGeom prst="rect">
              <a:avLst/>
            </a:prstGeom>
          </p:spPr>
        </p:pic>
        <p:pic>
          <p:nvPicPr>
            <p:cNvPr id="9" name="Picture 8">
              <a:extLst>
                <a:ext uri="{FF2B5EF4-FFF2-40B4-BE49-F238E27FC236}">
                  <a16:creationId xmlns:a16="http://schemas.microsoft.com/office/drawing/2014/main" id="{C781087B-D25A-9EAF-6A67-AE928FDBAA5C}"/>
                </a:ext>
              </a:extLst>
            </p:cNvPr>
            <p:cNvPicPr/>
            <p:nvPr/>
          </p:nvPicPr>
          <p:blipFill>
            <a:blip r:embed="rId4"/>
            <a:stretch>
              <a:fillRect/>
            </a:stretch>
          </p:blipFill>
          <p:spPr>
            <a:xfrm>
              <a:off x="4365359" y="441667"/>
              <a:ext cx="478434" cy="318960"/>
            </a:xfrm>
            <a:prstGeom prst="rect">
              <a:avLst/>
            </a:prstGeom>
          </p:spPr>
        </p:pic>
        <p:pic>
          <p:nvPicPr>
            <p:cNvPr id="10" name="Picture 9">
              <a:extLst>
                <a:ext uri="{FF2B5EF4-FFF2-40B4-BE49-F238E27FC236}">
                  <a16:creationId xmlns:a16="http://schemas.microsoft.com/office/drawing/2014/main" id="{8EFB4AB4-DE2C-28C4-E9C3-649B816077E0}"/>
                </a:ext>
              </a:extLst>
            </p:cNvPr>
            <p:cNvPicPr/>
            <p:nvPr/>
          </p:nvPicPr>
          <p:blipFill>
            <a:blip r:embed="rId5"/>
            <a:stretch>
              <a:fillRect/>
            </a:stretch>
          </p:blipFill>
          <p:spPr>
            <a:xfrm>
              <a:off x="4758119" y="2272994"/>
              <a:ext cx="2965679" cy="1628280"/>
            </a:xfrm>
            <a:prstGeom prst="rect">
              <a:avLst/>
            </a:prstGeom>
          </p:spPr>
        </p:pic>
        <p:sp>
          <p:nvSpPr>
            <p:cNvPr id="11" name="Shape 223">
              <a:extLst>
                <a:ext uri="{FF2B5EF4-FFF2-40B4-BE49-F238E27FC236}">
                  <a16:creationId xmlns:a16="http://schemas.microsoft.com/office/drawing/2014/main" id="{05255BE6-B6AA-1B74-479D-737BD1F2B007}"/>
                </a:ext>
              </a:extLst>
            </p:cNvPr>
            <p:cNvSpPr/>
            <p:nvPr/>
          </p:nvSpPr>
          <p:spPr>
            <a:xfrm>
              <a:off x="4843806" y="544994"/>
              <a:ext cx="215633" cy="143637"/>
            </a:xfrm>
            <a:custGeom>
              <a:avLst/>
              <a:gdLst/>
              <a:ahLst/>
              <a:cxnLst/>
              <a:rect l="0" t="0" r="0" b="0"/>
              <a:pathLst>
                <a:path w="215633" h="143637">
                  <a:moveTo>
                    <a:pt x="161277" y="0"/>
                  </a:moveTo>
                  <a:lnTo>
                    <a:pt x="215633" y="71641"/>
                  </a:lnTo>
                  <a:lnTo>
                    <a:pt x="161277" y="143637"/>
                  </a:lnTo>
                  <a:lnTo>
                    <a:pt x="161277" y="107277"/>
                  </a:lnTo>
                  <a:lnTo>
                    <a:pt x="0" y="107277"/>
                  </a:lnTo>
                  <a:lnTo>
                    <a:pt x="0" y="35636"/>
                  </a:lnTo>
                  <a:lnTo>
                    <a:pt x="161277" y="35636"/>
                  </a:lnTo>
                  <a:lnTo>
                    <a:pt x="161277" y="0"/>
                  </a:lnTo>
                  <a:close/>
                </a:path>
              </a:pathLst>
            </a:custGeom>
            <a:ln w="0" cap="flat">
              <a:miter lim="127000"/>
            </a:ln>
          </p:spPr>
          <p:style>
            <a:lnRef idx="0">
              <a:srgbClr val="000000">
                <a:alpha val="0"/>
              </a:srgbClr>
            </a:lnRef>
            <a:fillRef idx="1">
              <a:srgbClr val="729FCF"/>
            </a:fillRef>
            <a:effectRef idx="0">
              <a:scrgbClr r="0" g="0" b="0"/>
            </a:effectRef>
            <a:fontRef idx="none"/>
          </p:style>
          <p:txBody>
            <a:bodyPr/>
            <a:lstStyle/>
            <a:p>
              <a:endParaRPr lang="en-GB"/>
            </a:p>
          </p:txBody>
        </p:sp>
        <p:sp>
          <p:nvSpPr>
            <p:cNvPr id="12" name="Shape 224">
              <a:extLst>
                <a:ext uri="{FF2B5EF4-FFF2-40B4-BE49-F238E27FC236}">
                  <a16:creationId xmlns:a16="http://schemas.microsoft.com/office/drawing/2014/main" id="{2F1691F9-E2E3-64F1-89B5-C7A5DDE8B1ED}"/>
                </a:ext>
              </a:extLst>
            </p:cNvPr>
            <p:cNvSpPr/>
            <p:nvPr/>
          </p:nvSpPr>
          <p:spPr>
            <a:xfrm>
              <a:off x="4843806" y="544994"/>
              <a:ext cx="215633" cy="143637"/>
            </a:xfrm>
            <a:custGeom>
              <a:avLst/>
              <a:gdLst/>
              <a:ahLst/>
              <a:cxnLst/>
              <a:rect l="0" t="0" r="0" b="0"/>
              <a:pathLst>
                <a:path w="215633" h="143637">
                  <a:moveTo>
                    <a:pt x="0" y="35636"/>
                  </a:moveTo>
                  <a:lnTo>
                    <a:pt x="161277" y="35636"/>
                  </a:lnTo>
                  <a:lnTo>
                    <a:pt x="161277" y="0"/>
                  </a:lnTo>
                  <a:lnTo>
                    <a:pt x="215633" y="71641"/>
                  </a:lnTo>
                  <a:lnTo>
                    <a:pt x="161277" y="143637"/>
                  </a:lnTo>
                  <a:lnTo>
                    <a:pt x="161277" y="107277"/>
                  </a:lnTo>
                  <a:lnTo>
                    <a:pt x="0" y="107277"/>
                  </a:lnTo>
                  <a:lnTo>
                    <a:pt x="0" y="35636"/>
                  </a:lnTo>
                  <a:close/>
                </a:path>
              </a:pathLst>
            </a:custGeom>
            <a:ln w="0" cap="flat">
              <a:round/>
            </a:ln>
          </p:spPr>
          <p:style>
            <a:lnRef idx="1">
              <a:srgbClr val="3465A4"/>
            </a:lnRef>
            <a:fillRef idx="0">
              <a:srgbClr val="000000">
                <a:alpha val="0"/>
              </a:srgbClr>
            </a:fillRef>
            <a:effectRef idx="0">
              <a:scrgbClr r="0" g="0" b="0"/>
            </a:effectRef>
            <a:fontRef idx="none"/>
          </p:style>
          <p:txBody>
            <a:bodyPr/>
            <a:lstStyle/>
            <a:p>
              <a:endParaRPr lang="en-GB"/>
            </a:p>
          </p:txBody>
        </p:sp>
        <p:sp>
          <p:nvSpPr>
            <p:cNvPr id="13" name="Shape 225">
              <a:extLst>
                <a:ext uri="{FF2B5EF4-FFF2-40B4-BE49-F238E27FC236}">
                  <a16:creationId xmlns:a16="http://schemas.microsoft.com/office/drawing/2014/main" id="{DC4ECD1A-3066-F927-4B02-AF4D3055D792}"/>
                </a:ext>
              </a:extLst>
            </p:cNvPr>
            <p:cNvSpPr/>
            <p:nvPr/>
          </p:nvSpPr>
          <p:spPr>
            <a:xfrm>
              <a:off x="6140158" y="1265351"/>
              <a:ext cx="0" cy="793445"/>
            </a:xfrm>
            <a:custGeom>
              <a:avLst/>
              <a:gdLst/>
              <a:ahLst/>
              <a:cxnLst/>
              <a:rect l="0" t="0" r="0" b="0"/>
              <a:pathLst>
                <a:path h="793445">
                  <a:moveTo>
                    <a:pt x="0" y="0"/>
                  </a:moveTo>
                  <a:lnTo>
                    <a:pt x="0" y="793445"/>
                  </a:lnTo>
                </a:path>
              </a:pathLst>
            </a:custGeom>
            <a:ln w="1270" cap="flat">
              <a:miter lim="127000"/>
            </a:ln>
          </p:spPr>
          <p:style>
            <a:lnRef idx="1">
              <a:srgbClr val="3465A4"/>
            </a:lnRef>
            <a:fillRef idx="0">
              <a:srgbClr val="000000">
                <a:alpha val="0"/>
              </a:srgbClr>
            </a:fillRef>
            <a:effectRef idx="0">
              <a:scrgbClr r="0" g="0" b="0"/>
            </a:effectRef>
            <a:fontRef idx="none"/>
          </p:style>
          <p:txBody>
            <a:bodyPr/>
            <a:lstStyle/>
            <a:p>
              <a:endParaRPr lang="en-GB"/>
            </a:p>
          </p:txBody>
        </p:sp>
        <p:sp>
          <p:nvSpPr>
            <p:cNvPr id="14" name="Shape 226">
              <a:extLst>
                <a:ext uri="{FF2B5EF4-FFF2-40B4-BE49-F238E27FC236}">
                  <a16:creationId xmlns:a16="http://schemas.microsoft.com/office/drawing/2014/main" id="{4297AFE3-1761-5E73-958E-A7BB0F2C2717}"/>
                </a:ext>
              </a:extLst>
            </p:cNvPr>
            <p:cNvSpPr/>
            <p:nvPr/>
          </p:nvSpPr>
          <p:spPr>
            <a:xfrm>
              <a:off x="6102363" y="2053754"/>
              <a:ext cx="75590" cy="75603"/>
            </a:xfrm>
            <a:custGeom>
              <a:avLst/>
              <a:gdLst/>
              <a:ahLst/>
              <a:cxnLst/>
              <a:rect l="0" t="0" r="0" b="0"/>
              <a:pathLst>
                <a:path w="75590" h="75603">
                  <a:moveTo>
                    <a:pt x="0" y="0"/>
                  </a:moveTo>
                  <a:lnTo>
                    <a:pt x="75590" y="0"/>
                  </a:lnTo>
                  <a:lnTo>
                    <a:pt x="37795" y="75603"/>
                  </a:lnTo>
                  <a:lnTo>
                    <a:pt x="0" y="0"/>
                  </a:lnTo>
                  <a:close/>
                </a:path>
              </a:pathLst>
            </a:custGeom>
            <a:ln w="0" cap="flat">
              <a:miter lim="127000"/>
            </a:ln>
          </p:spPr>
          <p:style>
            <a:lnRef idx="0">
              <a:srgbClr val="000000">
                <a:alpha val="0"/>
              </a:srgbClr>
            </a:lnRef>
            <a:fillRef idx="1">
              <a:srgbClr val="3465A4"/>
            </a:fillRef>
            <a:effectRef idx="0">
              <a:scrgbClr r="0" g="0" b="0"/>
            </a:effectRef>
            <a:fontRef idx="none"/>
          </p:style>
          <p:txBody>
            <a:bodyPr/>
            <a:lstStyle/>
            <a:p>
              <a:endParaRPr lang="en-GB"/>
            </a:p>
          </p:txBody>
        </p:sp>
        <p:sp>
          <p:nvSpPr>
            <p:cNvPr id="15" name="Shape 227">
              <a:extLst>
                <a:ext uri="{FF2B5EF4-FFF2-40B4-BE49-F238E27FC236}">
                  <a16:creationId xmlns:a16="http://schemas.microsoft.com/office/drawing/2014/main" id="{B631435F-8641-BEBB-3E9D-4E78F140B8F5}"/>
                </a:ext>
              </a:extLst>
            </p:cNvPr>
            <p:cNvSpPr/>
            <p:nvPr/>
          </p:nvSpPr>
          <p:spPr>
            <a:xfrm>
              <a:off x="2538717" y="3281349"/>
              <a:ext cx="1873441" cy="0"/>
            </a:xfrm>
            <a:custGeom>
              <a:avLst/>
              <a:gdLst/>
              <a:ahLst/>
              <a:cxnLst/>
              <a:rect l="0" t="0" r="0" b="0"/>
              <a:pathLst>
                <a:path w="1873441">
                  <a:moveTo>
                    <a:pt x="1873441" y="0"/>
                  </a:moveTo>
                  <a:lnTo>
                    <a:pt x="0" y="0"/>
                  </a:lnTo>
                </a:path>
              </a:pathLst>
            </a:custGeom>
            <a:ln w="1270" cap="flat">
              <a:miter lim="127000"/>
            </a:ln>
          </p:spPr>
          <p:style>
            <a:lnRef idx="1">
              <a:srgbClr val="3465A4"/>
            </a:lnRef>
            <a:fillRef idx="0">
              <a:srgbClr val="000000">
                <a:alpha val="0"/>
              </a:srgbClr>
            </a:fillRef>
            <a:effectRef idx="0">
              <a:scrgbClr r="0" g="0" b="0"/>
            </a:effectRef>
            <a:fontRef idx="none"/>
          </p:style>
          <p:txBody>
            <a:bodyPr/>
            <a:lstStyle/>
            <a:p>
              <a:endParaRPr lang="en-GB"/>
            </a:p>
          </p:txBody>
        </p:sp>
        <p:sp>
          <p:nvSpPr>
            <p:cNvPr id="16" name="Shape 228">
              <a:extLst>
                <a:ext uri="{FF2B5EF4-FFF2-40B4-BE49-F238E27FC236}">
                  <a16:creationId xmlns:a16="http://schemas.microsoft.com/office/drawing/2014/main" id="{339C7AD5-A7D9-FA54-BA92-6CCD66B12414}"/>
                </a:ext>
              </a:extLst>
            </p:cNvPr>
            <p:cNvSpPr/>
            <p:nvPr/>
          </p:nvSpPr>
          <p:spPr>
            <a:xfrm>
              <a:off x="2468156" y="3243554"/>
              <a:ext cx="75603" cy="75603"/>
            </a:xfrm>
            <a:custGeom>
              <a:avLst/>
              <a:gdLst/>
              <a:ahLst/>
              <a:cxnLst/>
              <a:rect l="0" t="0" r="0" b="0"/>
              <a:pathLst>
                <a:path w="75603" h="75603">
                  <a:moveTo>
                    <a:pt x="75603" y="0"/>
                  </a:moveTo>
                  <a:lnTo>
                    <a:pt x="75603" y="75603"/>
                  </a:lnTo>
                  <a:lnTo>
                    <a:pt x="0" y="37795"/>
                  </a:lnTo>
                  <a:lnTo>
                    <a:pt x="75603" y="0"/>
                  </a:lnTo>
                  <a:close/>
                </a:path>
              </a:pathLst>
            </a:custGeom>
            <a:ln w="0" cap="flat">
              <a:miter lim="127000"/>
            </a:ln>
          </p:spPr>
          <p:style>
            <a:lnRef idx="0">
              <a:srgbClr val="000000">
                <a:alpha val="0"/>
              </a:srgbClr>
            </a:lnRef>
            <a:fillRef idx="1">
              <a:srgbClr val="3465A4"/>
            </a:fillRef>
            <a:effectRef idx="0">
              <a:scrgbClr r="0" g="0" b="0"/>
            </a:effectRef>
            <a:fontRef idx="none"/>
          </p:style>
          <p:txBody>
            <a:bodyPr/>
            <a:lstStyle/>
            <a:p>
              <a:endParaRPr lang="en-GB"/>
            </a:p>
          </p:txBody>
        </p:sp>
        <p:pic>
          <p:nvPicPr>
            <p:cNvPr id="17" name="Picture 16">
              <a:extLst>
                <a:ext uri="{FF2B5EF4-FFF2-40B4-BE49-F238E27FC236}">
                  <a16:creationId xmlns:a16="http://schemas.microsoft.com/office/drawing/2014/main" id="{548B1E5C-4729-D4D1-F6A6-9AC62C6687D3}"/>
                </a:ext>
              </a:extLst>
            </p:cNvPr>
            <p:cNvPicPr/>
            <p:nvPr/>
          </p:nvPicPr>
          <p:blipFill>
            <a:blip r:embed="rId6"/>
            <a:stretch>
              <a:fillRect/>
            </a:stretch>
          </p:blipFill>
          <p:spPr>
            <a:xfrm>
              <a:off x="2828163" y="271030"/>
              <a:ext cx="2144154" cy="1497597"/>
            </a:xfrm>
            <a:prstGeom prst="rect">
              <a:avLst/>
            </a:prstGeom>
          </p:spPr>
        </p:pic>
        <p:sp>
          <p:nvSpPr>
            <p:cNvPr id="18" name="Shape 231">
              <a:extLst>
                <a:ext uri="{FF2B5EF4-FFF2-40B4-BE49-F238E27FC236}">
                  <a16:creationId xmlns:a16="http://schemas.microsoft.com/office/drawing/2014/main" id="{A1D331DE-64A4-79D1-1C59-6347494A8BC7}"/>
                </a:ext>
              </a:extLst>
            </p:cNvPr>
            <p:cNvSpPr/>
            <p:nvPr/>
          </p:nvSpPr>
          <p:spPr>
            <a:xfrm>
              <a:off x="2468156" y="868273"/>
              <a:ext cx="946798" cy="541084"/>
            </a:xfrm>
            <a:custGeom>
              <a:avLst/>
              <a:gdLst/>
              <a:ahLst/>
              <a:cxnLst/>
              <a:rect l="0" t="0" r="0" b="0"/>
              <a:pathLst>
                <a:path w="946798" h="541084">
                  <a:moveTo>
                    <a:pt x="0" y="541084"/>
                  </a:moveTo>
                  <a:lnTo>
                    <a:pt x="946798" y="0"/>
                  </a:lnTo>
                </a:path>
              </a:pathLst>
            </a:custGeom>
            <a:ln w="1270" cap="flat">
              <a:miter lim="127000"/>
            </a:ln>
          </p:spPr>
          <p:style>
            <a:lnRef idx="1">
              <a:srgbClr val="3465A4"/>
            </a:lnRef>
            <a:fillRef idx="0">
              <a:srgbClr val="000000">
                <a:alpha val="0"/>
              </a:srgbClr>
            </a:fillRef>
            <a:effectRef idx="0">
              <a:scrgbClr r="0" g="0" b="0"/>
            </a:effectRef>
            <a:fontRef idx="none"/>
          </p:style>
          <p:txBody>
            <a:bodyPr/>
            <a:lstStyle/>
            <a:p>
              <a:endParaRPr lang="en-GB"/>
            </a:p>
          </p:txBody>
        </p:sp>
        <p:sp>
          <p:nvSpPr>
            <p:cNvPr id="19" name="Shape 232">
              <a:extLst>
                <a:ext uri="{FF2B5EF4-FFF2-40B4-BE49-F238E27FC236}">
                  <a16:creationId xmlns:a16="http://schemas.microsoft.com/office/drawing/2014/main" id="{E2F9E150-3CAD-CD0B-DB46-906490170E50}"/>
                </a:ext>
              </a:extLst>
            </p:cNvPr>
            <p:cNvSpPr/>
            <p:nvPr/>
          </p:nvSpPr>
          <p:spPr>
            <a:xfrm>
              <a:off x="3391916" y="833348"/>
              <a:ext cx="84239" cy="70206"/>
            </a:xfrm>
            <a:custGeom>
              <a:avLst/>
              <a:gdLst/>
              <a:ahLst/>
              <a:cxnLst/>
              <a:rect l="0" t="0" r="0" b="0"/>
              <a:pathLst>
                <a:path w="84239" h="70206">
                  <a:moveTo>
                    <a:pt x="84239" y="0"/>
                  </a:moveTo>
                  <a:lnTo>
                    <a:pt x="37440" y="70206"/>
                  </a:lnTo>
                  <a:lnTo>
                    <a:pt x="0" y="4687"/>
                  </a:lnTo>
                  <a:lnTo>
                    <a:pt x="84239" y="0"/>
                  </a:lnTo>
                  <a:close/>
                </a:path>
              </a:pathLst>
            </a:custGeom>
            <a:ln w="0" cap="flat">
              <a:miter lim="127000"/>
            </a:ln>
          </p:spPr>
          <p:style>
            <a:lnRef idx="0">
              <a:srgbClr val="000000">
                <a:alpha val="0"/>
              </a:srgbClr>
            </a:lnRef>
            <a:fillRef idx="1">
              <a:srgbClr val="3465A4"/>
            </a:fillRef>
            <a:effectRef idx="0">
              <a:scrgbClr r="0" g="0" b="0"/>
            </a:effectRef>
            <a:fontRef idx="none"/>
          </p:style>
          <p:txBody>
            <a:bodyPr/>
            <a:lstStyle/>
            <a:p>
              <a:endParaRPr lang="en-GB"/>
            </a:p>
          </p:txBody>
        </p:sp>
        <p:sp>
          <p:nvSpPr>
            <p:cNvPr id="20" name="Shape 233">
              <a:extLst>
                <a:ext uri="{FF2B5EF4-FFF2-40B4-BE49-F238E27FC236}">
                  <a16:creationId xmlns:a16="http://schemas.microsoft.com/office/drawing/2014/main" id="{63ED61E7-9A37-B419-B5F9-C89C99EBCEF2}"/>
                </a:ext>
              </a:extLst>
            </p:cNvPr>
            <p:cNvSpPr/>
            <p:nvPr/>
          </p:nvSpPr>
          <p:spPr>
            <a:xfrm>
              <a:off x="4196157" y="761352"/>
              <a:ext cx="1153439" cy="0"/>
            </a:xfrm>
            <a:custGeom>
              <a:avLst/>
              <a:gdLst/>
              <a:ahLst/>
              <a:cxnLst/>
              <a:rect l="0" t="0" r="0" b="0"/>
              <a:pathLst>
                <a:path w="1153439">
                  <a:moveTo>
                    <a:pt x="0" y="0"/>
                  </a:moveTo>
                  <a:lnTo>
                    <a:pt x="1153439" y="0"/>
                  </a:lnTo>
                </a:path>
              </a:pathLst>
            </a:custGeom>
            <a:ln w="1270" cap="flat">
              <a:miter lim="127000"/>
            </a:ln>
          </p:spPr>
          <p:style>
            <a:lnRef idx="1">
              <a:srgbClr val="3465A4"/>
            </a:lnRef>
            <a:fillRef idx="0">
              <a:srgbClr val="000000">
                <a:alpha val="0"/>
              </a:srgbClr>
            </a:fillRef>
            <a:effectRef idx="0">
              <a:scrgbClr r="0" g="0" b="0"/>
            </a:effectRef>
            <a:fontRef idx="none"/>
          </p:style>
          <p:txBody>
            <a:bodyPr/>
            <a:lstStyle/>
            <a:p>
              <a:endParaRPr lang="en-GB"/>
            </a:p>
          </p:txBody>
        </p:sp>
        <p:sp>
          <p:nvSpPr>
            <p:cNvPr id="21" name="Shape 234">
              <a:extLst>
                <a:ext uri="{FF2B5EF4-FFF2-40B4-BE49-F238E27FC236}">
                  <a16:creationId xmlns:a16="http://schemas.microsoft.com/office/drawing/2014/main" id="{4C47DD8B-6DC8-B388-C1C2-1B9CAAACAD88}"/>
                </a:ext>
              </a:extLst>
            </p:cNvPr>
            <p:cNvSpPr/>
            <p:nvPr/>
          </p:nvSpPr>
          <p:spPr>
            <a:xfrm>
              <a:off x="5344554" y="723556"/>
              <a:ext cx="75603" cy="75590"/>
            </a:xfrm>
            <a:custGeom>
              <a:avLst/>
              <a:gdLst/>
              <a:ahLst/>
              <a:cxnLst/>
              <a:rect l="0" t="0" r="0" b="0"/>
              <a:pathLst>
                <a:path w="75603" h="75590">
                  <a:moveTo>
                    <a:pt x="0" y="0"/>
                  </a:moveTo>
                  <a:lnTo>
                    <a:pt x="75603" y="37795"/>
                  </a:lnTo>
                  <a:lnTo>
                    <a:pt x="0" y="75590"/>
                  </a:lnTo>
                  <a:lnTo>
                    <a:pt x="0" y="0"/>
                  </a:lnTo>
                  <a:close/>
                </a:path>
              </a:pathLst>
            </a:custGeom>
            <a:ln w="0" cap="flat">
              <a:miter lim="127000"/>
            </a:ln>
          </p:spPr>
          <p:style>
            <a:lnRef idx="0">
              <a:srgbClr val="000000">
                <a:alpha val="0"/>
              </a:srgbClr>
            </a:lnRef>
            <a:fillRef idx="1">
              <a:srgbClr val="3465A4"/>
            </a:fillRef>
            <a:effectRef idx="0">
              <a:scrgbClr r="0" g="0" b="0"/>
            </a:effectRef>
            <a:fontRef idx="none"/>
          </p:style>
          <p:txBody>
            <a:bodyPr/>
            <a:lstStyle/>
            <a:p>
              <a:endParaRPr lang="en-GB"/>
            </a:p>
          </p:txBody>
        </p:sp>
        <p:sp>
          <p:nvSpPr>
            <p:cNvPr id="22" name="Shape 235">
              <a:extLst>
                <a:ext uri="{FF2B5EF4-FFF2-40B4-BE49-F238E27FC236}">
                  <a16:creationId xmlns:a16="http://schemas.microsoft.com/office/drawing/2014/main" id="{2183F0D4-7E40-1958-5F30-7C3494888FEE}"/>
                </a:ext>
              </a:extLst>
            </p:cNvPr>
            <p:cNvSpPr/>
            <p:nvPr/>
          </p:nvSpPr>
          <p:spPr>
            <a:xfrm>
              <a:off x="2540165" y="1465147"/>
              <a:ext cx="964793" cy="1240206"/>
            </a:xfrm>
            <a:custGeom>
              <a:avLst/>
              <a:gdLst/>
              <a:ahLst/>
              <a:cxnLst/>
              <a:rect l="0" t="0" r="0" b="0"/>
              <a:pathLst>
                <a:path w="964793" h="1240206">
                  <a:moveTo>
                    <a:pt x="0" y="1240206"/>
                  </a:moveTo>
                  <a:lnTo>
                    <a:pt x="964793" y="0"/>
                  </a:lnTo>
                </a:path>
              </a:pathLst>
            </a:custGeom>
            <a:ln w="1270" cap="flat">
              <a:miter lim="127000"/>
            </a:ln>
          </p:spPr>
          <p:style>
            <a:lnRef idx="1">
              <a:srgbClr val="3465A4"/>
            </a:lnRef>
            <a:fillRef idx="0">
              <a:srgbClr val="000000">
                <a:alpha val="0"/>
              </a:srgbClr>
            </a:fillRef>
            <a:effectRef idx="0">
              <a:scrgbClr r="0" g="0" b="0"/>
            </a:effectRef>
            <a:fontRef idx="none"/>
          </p:style>
          <p:txBody>
            <a:bodyPr/>
            <a:lstStyle/>
            <a:p>
              <a:endParaRPr lang="en-GB"/>
            </a:p>
          </p:txBody>
        </p:sp>
        <p:sp>
          <p:nvSpPr>
            <p:cNvPr id="23" name="Shape 236">
              <a:extLst>
                <a:ext uri="{FF2B5EF4-FFF2-40B4-BE49-F238E27FC236}">
                  <a16:creationId xmlns:a16="http://schemas.microsoft.com/office/drawing/2014/main" id="{2D426BBC-A824-0E7A-D827-D44919D0A231}"/>
                </a:ext>
              </a:extLst>
            </p:cNvPr>
            <p:cNvSpPr/>
            <p:nvPr/>
          </p:nvSpPr>
          <p:spPr>
            <a:xfrm>
              <a:off x="3471837" y="1409356"/>
              <a:ext cx="76327" cy="82791"/>
            </a:xfrm>
            <a:custGeom>
              <a:avLst/>
              <a:gdLst/>
              <a:ahLst/>
              <a:cxnLst/>
              <a:rect l="0" t="0" r="0" b="0"/>
              <a:pathLst>
                <a:path w="76327" h="82791">
                  <a:moveTo>
                    <a:pt x="76327" y="0"/>
                  </a:moveTo>
                  <a:lnTo>
                    <a:pt x="59766" y="82791"/>
                  </a:lnTo>
                  <a:lnTo>
                    <a:pt x="0" y="36360"/>
                  </a:lnTo>
                  <a:lnTo>
                    <a:pt x="76327" y="0"/>
                  </a:lnTo>
                  <a:close/>
                </a:path>
              </a:pathLst>
            </a:custGeom>
            <a:ln w="0" cap="flat">
              <a:miter lim="127000"/>
            </a:ln>
          </p:spPr>
          <p:style>
            <a:lnRef idx="0">
              <a:srgbClr val="000000">
                <a:alpha val="0"/>
              </a:srgbClr>
            </a:lnRef>
            <a:fillRef idx="1">
              <a:srgbClr val="3465A4"/>
            </a:fillRef>
            <a:effectRef idx="0">
              <a:scrgbClr r="0" g="0" b="0"/>
            </a:effectRef>
            <a:fontRef idx="none"/>
          </p:style>
          <p:txBody>
            <a:bodyPr/>
            <a:lstStyle/>
            <a:p>
              <a:endParaRPr lang="en-GB"/>
            </a:p>
          </p:txBody>
        </p:sp>
        <p:sp>
          <p:nvSpPr>
            <p:cNvPr id="24" name="Rectangle 23">
              <a:extLst>
                <a:ext uri="{FF2B5EF4-FFF2-40B4-BE49-F238E27FC236}">
                  <a16:creationId xmlns:a16="http://schemas.microsoft.com/office/drawing/2014/main" id="{5F5FF8EF-378F-8E89-F731-0B44D15A202F}"/>
                </a:ext>
              </a:extLst>
            </p:cNvPr>
            <p:cNvSpPr/>
            <p:nvPr/>
          </p:nvSpPr>
          <p:spPr>
            <a:xfrm>
              <a:off x="892073" y="2137321"/>
              <a:ext cx="964793" cy="339667"/>
            </a:xfrm>
            <a:prstGeom prst="rect">
              <a:avLst/>
            </a:prstGeom>
            <a:ln>
              <a:noFill/>
            </a:ln>
          </p:spPr>
          <p:txBody>
            <a:bodyPr vert="horz" lIns="0" tIns="0" rIns="0" bIns="0" rtlCol="0">
              <a:noAutofit/>
            </a:bodyPr>
            <a:lstStyle/>
            <a:p>
              <a:pPr marL="284620" indent="-4636" defTabSz="667512">
                <a:lnSpc>
                  <a:spcPct val="107000"/>
                </a:lnSpc>
                <a:spcAft>
                  <a:spcPts val="584"/>
                </a:spcAft>
              </a:pPr>
              <a:r>
                <a:rPr lang="en-ZA" sz="1314" kern="100" dirty="0">
                  <a:solidFill>
                    <a:srgbClr val="000000"/>
                  </a:solidFill>
                  <a:latin typeface="Arial" panose="020B0604020202020204" pitchFamily="34" charset="0"/>
                  <a:ea typeface="+mn-ea"/>
                  <a:cs typeface="+mn-cs"/>
                </a:rPr>
                <a:t>View</a:t>
              </a:r>
              <a:endParaRPr lang="en-ZA" sz="1800" kern="100" dirty="0">
                <a:solidFill>
                  <a:srgbClr val="000000"/>
                </a:solidFill>
                <a:effectLst/>
                <a:latin typeface="Arial" panose="020B0604020202020204" pitchFamily="34" charset="0"/>
                <a:ea typeface="Arial" panose="020B0604020202020204" pitchFamily="34" charset="0"/>
              </a:endParaRPr>
            </a:p>
          </p:txBody>
        </p:sp>
        <p:sp>
          <p:nvSpPr>
            <p:cNvPr id="25" name="Rectangle 24">
              <a:extLst>
                <a:ext uri="{FF2B5EF4-FFF2-40B4-BE49-F238E27FC236}">
                  <a16:creationId xmlns:a16="http://schemas.microsoft.com/office/drawing/2014/main" id="{762A72A2-A34E-B71B-551E-2A268EC6C33E}"/>
                </a:ext>
              </a:extLst>
            </p:cNvPr>
            <p:cNvSpPr/>
            <p:nvPr/>
          </p:nvSpPr>
          <p:spPr>
            <a:xfrm>
              <a:off x="3631325" y="121693"/>
              <a:ext cx="1312228" cy="318959"/>
            </a:xfrm>
            <a:prstGeom prst="rect">
              <a:avLst/>
            </a:prstGeom>
            <a:ln>
              <a:noFill/>
            </a:ln>
          </p:spPr>
          <p:txBody>
            <a:bodyPr vert="horz" lIns="0" tIns="0" rIns="0" bIns="0" rtlCol="0">
              <a:noAutofit/>
            </a:bodyPr>
            <a:lstStyle/>
            <a:p>
              <a:pPr marL="284620" indent="-4636" defTabSz="667512">
                <a:lnSpc>
                  <a:spcPct val="107000"/>
                </a:lnSpc>
                <a:spcAft>
                  <a:spcPts val="584"/>
                </a:spcAft>
              </a:pPr>
              <a:r>
                <a:rPr lang="en-ZA" sz="1314" kern="100" dirty="0">
                  <a:solidFill>
                    <a:srgbClr val="000000"/>
                  </a:solidFill>
                  <a:latin typeface="Arial" panose="020B0604020202020204" pitchFamily="34" charset="0"/>
                  <a:ea typeface="+mn-ea"/>
                  <a:cs typeface="+mn-cs"/>
                </a:rPr>
                <a:t>User</a:t>
              </a:r>
              <a:endParaRPr lang="en-ZA" sz="1800" kern="100" dirty="0">
                <a:solidFill>
                  <a:srgbClr val="000000"/>
                </a:solidFill>
                <a:effectLst/>
                <a:latin typeface="Arial" panose="020B0604020202020204" pitchFamily="34" charset="0"/>
                <a:ea typeface="Arial" panose="020B0604020202020204" pitchFamily="34" charset="0"/>
              </a:endParaRPr>
            </a:p>
          </p:txBody>
        </p:sp>
        <p:sp>
          <p:nvSpPr>
            <p:cNvPr id="26" name="Rectangle 25">
              <a:extLst>
                <a:ext uri="{FF2B5EF4-FFF2-40B4-BE49-F238E27FC236}">
                  <a16:creationId xmlns:a16="http://schemas.microsoft.com/office/drawing/2014/main" id="{F7C5DCA9-A61C-99BB-22B3-4CA229DE2563}"/>
                </a:ext>
              </a:extLst>
            </p:cNvPr>
            <p:cNvSpPr/>
            <p:nvPr/>
          </p:nvSpPr>
          <p:spPr>
            <a:xfrm>
              <a:off x="5970600" y="0"/>
              <a:ext cx="1656587" cy="339667"/>
            </a:xfrm>
            <a:prstGeom prst="rect">
              <a:avLst/>
            </a:prstGeom>
            <a:ln>
              <a:noFill/>
            </a:ln>
          </p:spPr>
          <p:txBody>
            <a:bodyPr vert="horz" lIns="0" tIns="0" rIns="0" bIns="0" rtlCol="0">
              <a:noAutofit/>
            </a:bodyPr>
            <a:lstStyle/>
            <a:p>
              <a:pPr marL="284620" indent="-4636" defTabSz="667512">
                <a:lnSpc>
                  <a:spcPct val="107000"/>
                </a:lnSpc>
                <a:spcAft>
                  <a:spcPts val="584"/>
                </a:spcAft>
              </a:pPr>
              <a:r>
                <a:rPr lang="en-ZA" sz="1314" kern="100" dirty="0">
                  <a:solidFill>
                    <a:srgbClr val="000000"/>
                  </a:solidFill>
                  <a:latin typeface="Arial" panose="020B0604020202020204" pitchFamily="34" charset="0"/>
                  <a:ea typeface="+mn-ea"/>
                  <a:cs typeface="+mn-cs"/>
                </a:rPr>
                <a:t>Controller</a:t>
              </a:r>
              <a:endParaRPr lang="en-ZA" sz="1800" kern="100" dirty="0">
                <a:solidFill>
                  <a:srgbClr val="000000"/>
                </a:solidFill>
                <a:effectLst/>
                <a:latin typeface="Arial" panose="020B0604020202020204" pitchFamily="34" charset="0"/>
                <a:ea typeface="Arial" panose="020B0604020202020204" pitchFamily="34" charset="0"/>
              </a:endParaRPr>
            </a:p>
          </p:txBody>
        </p:sp>
        <p:sp>
          <p:nvSpPr>
            <p:cNvPr id="27" name="Rectangle 26">
              <a:extLst>
                <a:ext uri="{FF2B5EF4-FFF2-40B4-BE49-F238E27FC236}">
                  <a16:creationId xmlns:a16="http://schemas.microsoft.com/office/drawing/2014/main" id="{559233EA-35E6-2D09-43AC-97B51A428C8C}"/>
                </a:ext>
              </a:extLst>
            </p:cNvPr>
            <p:cNvSpPr/>
            <p:nvPr/>
          </p:nvSpPr>
          <p:spPr>
            <a:xfrm>
              <a:off x="6801118" y="1907286"/>
              <a:ext cx="1154184" cy="339667"/>
            </a:xfrm>
            <a:prstGeom prst="rect">
              <a:avLst/>
            </a:prstGeom>
            <a:ln>
              <a:noFill/>
            </a:ln>
          </p:spPr>
          <p:txBody>
            <a:bodyPr vert="horz" lIns="0" tIns="0" rIns="0" bIns="0" rtlCol="0">
              <a:noAutofit/>
            </a:bodyPr>
            <a:lstStyle/>
            <a:p>
              <a:pPr marL="284620" indent="-4636" defTabSz="667512">
                <a:lnSpc>
                  <a:spcPct val="107000"/>
                </a:lnSpc>
                <a:spcAft>
                  <a:spcPts val="584"/>
                </a:spcAft>
              </a:pPr>
              <a:r>
                <a:rPr lang="en-ZA" sz="1314" kern="100" dirty="0">
                  <a:solidFill>
                    <a:srgbClr val="000000"/>
                  </a:solidFill>
                  <a:latin typeface="Arial" panose="020B0604020202020204" pitchFamily="34" charset="0"/>
                  <a:ea typeface="+mn-ea"/>
                  <a:cs typeface="+mn-cs"/>
                </a:rPr>
                <a:t>Model</a:t>
              </a:r>
              <a:endParaRPr lang="en-ZA" sz="1800" kern="100" dirty="0">
                <a:solidFill>
                  <a:srgbClr val="000000"/>
                </a:solidFill>
                <a:effectLst/>
                <a:latin typeface="Arial" panose="020B0604020202020204" pitchFamily="34" charset="0"/>
                <a:ea typeface="Arial" panose="020B0604020202020204" pitchFamily="34" charset="0"/>
              </a:endParaRPr>
            </a:p>
          </p:txBody>
        </p:sp>
        <p:pic>
          <p:nvPicPr>
            <p:cNvPr id="28" name="Picture 27">
              <a:extLst>
                <a:ext uri="{FF2B5EF4-FFF2-40B4-BE49-F238E27FC236}">
                  <a16:creationId xmlns:a16="http://schemas.microsoft.com/office/drawing/2014/main" id="{096158A0-0ACD-846E-297C-8292072B00BB}"/>
                </a:ext>
              </a:extLst>
            </p:cNvPr>
            <p:cNvPicPr/>
            <p:nvPr/>
          </p:nvPicPr>
          <p:blipFill>
            <a:blip r:embed="rId7"/>
            <a:stretch>
              <a:fillRect/>
            </a:stretch>
          </p:blipFill>
          <p:spPr>
            <a:xfrm>
              <a:off x="5599075" y="328993"/>
              <a:ext cx="2052714" cy="778675"/>
            </a:xfrm>
            <a:prstGeom prst="rect">
              <a:avLst/>
            </a:prstGeom>
          </p:spPr>
        </p:pic>
        <p:pic>
          <p:nvPicPr>
            <p:cNvPr id="29" name="Picture 28">
              <a:extLst>
                <a:ext uri="{FF2B5EF4-FFF2-40B4-BE49-F238E27FC236}">
                  <a16:creationId xmlns:a16="http://schemas.microsoft.com/office/drawing/2014/main" id="{A1897936-655D-5050-04AD-B89475D51969}"/>
                </a:ext>
              </a:extLst>
            </p:cNvPr>
            <p:cNvPicPr/>
            <p:nvPr/>
          </p:nvPicPr>
          <p:blipFill>
            <a:blip r:embed="rId8"/>
            <a:stretch>
              <a:fillRect/>
            </a:stretch>
          </p:blipFill>
          <p:spPr>
            <a:xfrm>
              <a:off x="2756154" y="1336992"/>
              <a:ext cx="420484" cy="420484"/>
            </a:xfrm>
            <a:prstGeom prst="rect">
              <a:avLst/>
            </a:prstGeom>
          </p:spPr>
        </p:pic>
      </p:grpSp>
    </p:spTree>
    <p:extLst>
      <p:ext uri="{BB962C8B-B14F-4D97-AF65-F5344CB8AC3E}">
        <p14:creationId xmlns:p14="http://schemas.microsoft.com/office/powerpoint/2010/main" val="4179401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5566263" cy="1455091"/>
          </a:xfrm>
        </p:spPr>
        <p:txBody>
          <a:bodyPr>
            <a:normAutofit/>
          </a:bodyPr>
          <a:lstStyle/>
          <a:p>
            <a:r>
              <a:rPr lang="en-US" dirty="0"/>
              <a:t>MVC</a:t>
            </a:r>
          </a:p>
        </p:txBody>
      </p:sp>
      <p:sp>
        <p:nvSpPr>
          <p:cNvPr id="12" name="Freeform: Shape 1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39"/>
            <a:ext cx="972241" cy="45719"/>
            <a:chOff x="4886325" y="3371754"/>
            <a:chExt cx="2418492" cy="113728"/>
          </a:xfrm>
          <a:solidFill>
            <a:schemeClr val="accent1"/>
          </a:solidFill>
        </p:grpSpPr>
        <p:sp>
          <p:nvSpPr>
            <p:cNvPr id="15"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525717" y="2796427"/>
            <a:ext cx="5566263" cy="3274503"/>
          </a:xfrm>
        </p:spPr>
        <p:txBody>
          <a:bodyPr>
            <a:normAutofit fontScale="92500" lnSpcReduction="20000"/>
          </a:bodyPr>
          <a:lstStyle/>
          <a:p>
            <a:pPr lvl="0">
              <a:lnSpc>
                <a:spcPct val="100000"/>
              </a:lnSpc>
            </a:pPr>
            <a:r>
              <a:rPr lang="en-US" sz="1700" b="1" dirty="0"/>
              <a:t>Pros</a:t>
            </a:r>
          </a:p>
          <a:p>
            <a:pPr marL="285750" lvl="0" indent="-285750">
              <a:lnSpc>
                <a:spcPct val="100000"/>
              </a:lnSpc>
              <a:buFont typeface="Arial" panose="020B0604020202020204" pitchFamily="34" charset="0"/>
              <a:buChar char="•"/>
            </a:pPr>
            <a:r>
              <a:rPr lang="en-US" sz="1700" dirty="0"/>
              <a:t>Simultaneous development</a:t>
            </a:r>
          </a:p>
          <a:p>
            <a:pPr marL="285750" lvl="0" indent="-285750">
              <a:lnSpc>
                <a:spcPct val="100000"/>
              </a:lnSpc>
              <a:buFont typeface="Arial" panose="020B0604020202020204" pitchFamily="34" charset="0"/>
              <a:buChar char="•"/>
            </a:pPr>
            <a:r>
              <a:rPr lang="en-US" sz="1700" dirty="0"/>
              <a:t>High cohesion – related parts are grouped together</a:t>
            </a:r>
          </a:p>
          <a:p>
            <a:pPr marL="285750" lvl="0" indent="-285750">
              <a:lnSpc>
                <a:spcPct val="100000"/>
              </a:lnSpc>
              <a:buFont typeface="Arial" panose="020B0604020202020204" pitchFamily="34" charset="0"/>
              <a:buChar char="•"/>
            </a:pPr>
            <a:r>
              <a:rPr lang="en-US" sz="1700" dirty="0"/>
              <a:t>Low coupling – components are separate, interact only through specific interfaces</a:t>
            </a:r>
          </a:p>
          <a:p>
            <a:pPr marL="285750" lvl="0" indent="-285750">
              <a:lnSpc>
                <a:spcPct val="100000"/>
              </a:lnSpc>
              <a:buFont typeface="Arial" panose="020B0604020202020204" pitchFamily="34" charset="0"/>
              <a:buChar char="•"/>
            </a:pPr>
            <a:r>
              <a:rPr lang="en-US" sz="1700" dirty="0"/>
              <a:t>Easy to modify</a:t>
            </a:r>
          </a:p>
          <a:p>
            <a:pPr marL="285750" lvl="0" indent="-285750">
              <a:lnSpc>
                <a:spcPct val="100000"/>
              </a:lnSpc>
              <a:buFont typeface="Arial" panose="020B0604020202020204" pitchFamily="34" charset="0"/>
              <a:buChar char="•"/>
            </a:pPr>
            <a:r>
              <a:rPr lang="en-US" sz="1700" dirty="0"/>
              <a:t>Extensibility – multiple views</a:t>
            </a:r>
          </a:p>
          <a:p>
            <a:pPr lvl="0">
              <a:lnSpc>
                <a:spcPct val="100000"/>
              </a:lnSpc>
            </a:pPr>
            <a:r>
              <a:rPr lang="en-US" sz="1700" b="1" dirty="0"/>
              <a:t>Cons</a:t>
            </a:r>
          </a:p>
          <a:p>
            <a:pPr marL="285750" lvl="0" indent="-285750">
              <a:lnSpc>
                <a:spcPct val="100000"/>
              </a:lnSpc>
              <a:buFont typeface="Arial" panose="020B0604020202020204" pitchFamily="34" charset="0"/>
              <a:buChar char="•"/>
            </a:pPr>
            <a:r>
              <a:rPr lang="en-US" sz="1700" dirty="0"/>
              <a:t>Code can become very complex</a:t>
            </a:r>
          </a:p>
          <a:p>
            <a:pPr marL="285750" lvl="0" indent="-285750">
              <a:lnSpc>
                <a:spcPct val="100000"/>
              </a:lnSpc>
              <a:buFont typeface="Arial" panose="020B0604020202020204" pitchFamily="34" charset="0"/>
              <a:buChar char="•"/>
            </a:pPr>
            <a:r>
              <a:rPr lang="en-US" sz="1700" dirty="0"/>
              <a:t>Can be difficult to maintain consistency when a feature is split between three components</a:t>
            </a:r>
          </a:p>
        </p:txBody>
      </p:sp>
      <p:pic>
        <p:nvPicPr>
          <p:cNvPr id="6" name="Picture 5" descr="Balls balancing">
            <a:extLst>
              <a:ext uri="{FF2B5EF4-FFF2-40B4-BE49-F238E27FC236}">
                <a16:creationId xmlns:a16="http://schemas.microsoft.com/office/drawing/2014/main" id="{8C8FC52D-EA2C-2B74-78CF-8B3097634961}"/>
              </a:ext>
            </a:extLst>
          </p:cNvPr>
          <p:cNvPicPr>
            <a:picLocks noChangeAspect="1"/>
          </p:cNvPicPr>
          <p:nvPr/>
        </p:nvPicPr>
        <p:blipFill>
          <a:blip r:embed="rId2">
            <a:extLst>
              <a:ext uri="{28A0092B-C50C-407E-A947-70E740481C1C}">
                <a14:useLocalDpi xmlns:a14="http://schemas.microsoft.com/office/drawing/2010/main" val="0"/>
              </a:ext>
            </a:extLst>
          </a:blip>
          <a:srcRect l="22735" r="22735"/>
          <a:stretch/>
        </p:blipFill>
        <p:spPr>
          <a:xfrm>
            <a:off x="6531789" y="10"/>
            <a:ext cx="5660211" cy="6857990"/>
          </a:xfrm>
          <a:prstGeom prst="rect">
            <a:avLst/>
          </a:prstGeom>
        </p:spPr>
      </p:pic>
      <p:sp>
        <p:nvSpPr>
          <p:cNvPr id="22" name="Freeform: Shape 21">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30"/>
            <a:ext cx="886141" cy="802497"/>
            <a:chOff x="10948005" y="3272152"/>
            <a:chExt cx="868640" cy="786648"/>
          </a:xfrm>
          <a:solidFill>
            <a:schemeClr val="accent1"/>
          </a:solidFill>
        </p:grpSpPr>
        <p:sp>
          <p:nvSpPr>
            <p:cNvPr id="25" name="Freeform: Shape 24">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57769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4663649" cy="1455091"/>
          </a:xfrm>
        </p:spPr>
        <p:txBody>
          <a:bodyPr>
            <a:normAutofit/>
          </a:bodyPr>
          <a:lstStyle/>
          <a:p>
            <a:r>
              <a:rPr lang="en-US"/>
              <a:t>Model-View-Presenter</a:t>
            </a:r>
          </a:p>
        </p:txBody>
      </p:sp>
      <p:sp>
        <p:nvSpPr>
          <p:cNvPr id="60" name="Freeform: Shape 37">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1"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62"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2"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3"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4"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5"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6"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525717" y="2796427"/>
            <a:ext cx="4663649" cy="3274503"/>
          </a:xfrm>
        </p:spPr>
        <p:txBody>
          <a:bodyPr>
            <a:normAutofit/>
          </a:bodyPr>
          <a:lstStyle/>
          <a:p>
            <a:pPr lvl="0">
              <a:lnSpc>
                <a:spcPct val="100000"/>
              </a:lnSpc>
            </a:pPr>
            <a:r>
              <a:rPr lang="en-US" sz="1600" b="1"/>
              <a:t>Variant: Model-View-Presenter </a:t>
            </a:r>
            <a:r>
              <a:rPr lang="en-US" sz="1600"/>
              <a:t>– a presenter acts as an intermediary between the view and the model, which do not communicate directly</a:t>
            </a:r>
          </a:p>
          <a:p>
            <a:pPr marL="342900" lvl="0" indent="-342900">
              <a:lnSpc>
                <a:spcPct val="100000"/>
              </a:lnSpc>
              <a:buFont typeface="Arial" panose="020B0604020202020204" pitchFamily="34" charset="0"/>
              <a:buChar char="•"/>
            </a:pPr>
            <a:r>
              <a:rPr lang="en-US" sz="1600"/>
              <a:t>View handles user input (unlike the view in MVC)</a:t>
            </a:r>
          </a:p>
          <a:p>
            <a:pPr marL="342900" lvl="0" indent="-342900">
              <a:lnSpc>
                <a:spcPct val="100000"/>
              </a:lnSpc>
              <a:buFont typeface="Arial" panose="020B0604020202020204" pitchFamily="34" charset="0"/>
              <a:buChar char="•"/>
            </a:pPr>
            <a:r>
              <a:rPr lang="en-US" sz="1600"/>
              <a:t>Presenter </a:t>
            </a:r>
            <a:r>
              <a:rPr lang="en-US" sz="1600" b="1"/>
              <a:t>formats</a:t>
            </a:r>
            <a:r>
              <a:rPr lang="en-US" sz="1600"/>
              <a:t> model data for the view, and </a:t>
            </a:r>
            <a:r>
              <a:rPr lang="en-US" sz="1600" b="1"/>
              <a:t>interprets</a:t>
            </a:r>
            <a:r>
              <a:rPr lang="en-US" sz="1600"/>
              <a:t> inputs given by the view</a:t>
            </a:r>
          </a:p>
          <a:p>
            <a:pPr marL="342900" lvl="0" indent="-342900">
              <a:lnSpc>
                <a:spcPct val="100000"/>
              </a:lnSpc>
              <a:buFont typeface="Arial" panose="020B0604020202020204" pitchFamily="34" charset="0"/>
              <a:buChar char="•"/>
            </a:pPr>
            <a:r>
              <a:rPr lang="en-US" sz="1600"/>
              <a:t>Easier to fit into the Client-Server model</a:t>
            </a:r>
          </a:p>
          <a:p>
            <a:pPr lvl="0">
              <a:lnSpc>
                <a:spcPct val="100000"/>
              </a:lnSpc>
            </a:pPr>
            <a:r>
              <a:rPr lang="en-US" sz="1600"/>
              <a:t>Example: many web applications, apps, etc</a:t>
            </a:r>
          </a:p>
        </p:txBody>
      </p:sp>
      <p:pic>
        <p:nvPicPr>
          <p:cNvPr id="5" name="Picture 4">
            <a:extLst>
              <a:ext uri="{FF2B5EF4-FFF2-40B4-BE49-F238E27FC236}">
                <a16:creationId xmlns:a16="http://schemas.microsoft.com/office/drawing/2014/main" id="{AF642996-A51B-695D-39AA-C172300EE4ED}"/>
              </a:ext>
            </a:extLst>
          </p:cNvPr>
          <p:cNvPicPr/>
          <p:nvPr/>
        </p:nvPicPr>
        <p:blipFill>
          <a:blip r:embed="rId2"/>
          <a:stretch>
            <a:fillRect/>
          </a:stretch>
        </p:blipFill>
        <p:spPr>
          <a:xfrm>
            <a:off x="5953780" y="1442359"/>
            <a:ext cx="5660211" cy="3882324"/>
          </a:xfrm>
          <a:prstGeom prst="rect">
            <a:avLst/>
          </a:prstGeom>
        </p:spPr>
      </p:pic>
      <p:sp>
        <p:nvSpPr>
          <p:cNvPr id="67" name="Freeform: Shape 47">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8" name="Group 67">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69" name="Freeform: Shape 50">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0" name="Freeform: Shape 51">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1" name="Freeform: Shape 52">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2"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73"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4"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5" name="Freeform: Shape 56">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80470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4663649" cy="1455091"/>
          </a:xfrm>
        </p:spPr>
        <p:txBody>
          <a:bodyPr>
            <a:normAutofit/>
          </a:bodyPr>
          <a:lstStyle/>
          <a:p>
            <a:r>
              <a:rPr lang="en-US"/>
              <a:t>Model-View-Viewmodel</a:t>
            </a:r>
          </a:p>
        </p:txBody>
      </p:sp>
      <p:sp>
        <p:nvSpPr>
          <p:cNvPr id="38" name="Freeform: Shape 37">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0"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41"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2"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3"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6"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525717" y="2796427"/>
            <a:ext cx="4663649" cy="3274503"/>
          </a:xfrm>
        </p:spPr>
        <p:txBody>
          <a:bodyPr>
            <a:normAutofit/>
          </a:bodyPr>
          <a:lstStyle/>
          <a:p>
            <a:pPr lvl="0">
              <a:lnSpc>
                <a:spcPct val="100000"/>
              </a:lnSpc>
            </a:pPr>
            <a:r>
              <a:rPr lang="en-US" sz="1900" b="1" dirty="0"/>
              <a:t>Variant: Model-View-</a:t>
            </a:r>
            <a:r>
              <a:rPr lang="en-US" sz="1900" b="1" dirty="0" err="1"/>
              <a:t>ViewModel</a:t>
            </a:r>
            <a:r>
              <a:rPr lang="en-US" sz="1900" b="1" dirty="0"/>
              <a:t> </a:t>
            </a:r>
            <a:r>
              <a:rPr lang="en-US" sz="1900" dirty="0"/>
              <a:t>– a </a:t>
            </a:r>
            <a:r>
              <a:rPr lang="en-US" sz="1900" dirty="0" err="1"/>
              <a:t>viewmodel</a:t>
            </a:r>
            <a:r>
              <a:rPr lang="en-US" sz="1900" dirty="0"/>
              <a:t> acts as an intermediary between view and model</a:t>
            </a:r>
          </a:p>
          <a:p>
            <a:pPr marL="342900" lvl="0" indent="-342900">
              <a:lnSpc>
                <a:spcPct val="100000"/>
              </a:lnSpc>
              <a:buFont typeface="Arial" panose="020B0604020202020204" pitchFamily="34" charset="0"/>
              <a:buChar char="•"/>
            </a:pPr>
            <a:r>
              <a:rPr lang="en-US" sz="1900" dirty="0"/>
              <a:t>Unlike MVP, MVVM </a:t>
            </a:r>
            <a:r>
              <a:rPr lang="en-US" sz="1900" dirty="0" err="1"/>
              <a:t>viewmodel</a:t>
            </a:r>
            <a:r>
              <a:rPr lang="en-US" sz="1900" dirty="0"/>
              <a:t> does not know anything about the view</a:t>
            </a:r>
          </a:p>
          <a:p>
            <a:pPr marL="342900" lvl="0" indent="-342900">
              <a:lnSpc>
                <a:spcPct val="100000"/>
              </a:lnSpc>
              <a:buFont typeface="Arial" panose="020B0604020202020204" pitchFamily="34" charset="0"/>
              <a:buChar char="•"/>
            </a:pPr>
            <a:r>
              <a:rPr lang="en-US" sz="1900" dirty="0"/>
              <a:t>View directly binds to parts of the </a:t>
            </a:r>
            <a:r>
              <a:rPr lang="en-US" sz="1900" dirty="0" err="1"/>
              <a:t>viewmodel</a:t>
            </a:r>
            <a:r>
              <a:rPr lang="en-US" sz="1900" dirty="0"/>
              <a:t> using a binder</a:t>
            </a:r>
          </a:p>
          <a:p>
            <a:pPr lvl="0">
              <a:lnSpc>
                <a:spcPct val="100000"/>
              </a:lnSpc>
            </a:pPr>
            <a:r>
              <a:rPr lang="en-US" sz="1900" dirty="0"/>
              <a:t>Example: Windows graphical interface (WPF)</a:t>
            </a:r>
          </a:p>
        </p:txBody>
      </p:sp>
      <p:pic>
        <p:nvPicPr>
          <p:cNvPr id="4" name="Picture 3">
            <a:extLst>
              <a:ext uri="{FF2B5EF4-FFF2-40B4-BE49-F238E27FC236}">
                <a16:creationId xmlns:a16="http://schemas.microsoft.com/office/drawing/2014/main" id="{38416B03-DD09-176B-01AC-FA77F5A7D830}"/>
              </a:ext>
            </a:extLst>
          </p:cNvPr>
          <p:cNvPicPr/>
          <p:nvPr/>
        </p:nvPicPr>
        <p:blipFill>
          <a:blip r:embed="rId2"/>
          <a:stretch>
            <a:fillRect/>
          </a:stretch>
        </p:blipFill>
        <p:spPr>
          <a:xfrm>
            <a:off x="5953780" y="2534489"/>
            <a:ext cx="5660211" cy="1698063"/>
          </a:xfrm>
          <a:prstGeom prst="rect">
            <a:avLst/>
          </a:prstGeom>
        </p:spPr>
      </p:pic>
      <p:sp>
        <p:nvSpPr>
          <p:cNvPr id="48" name="Freeform: Shape 47">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0" name="Group 49">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1" name="Freeform: Shape 50">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Freeform: Shape 51">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Freeform: Shape 52">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4"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5"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6"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61227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4663649" cy="1455091"/>
          </a:xfrm>
        </p:spPr>
        <p:txBody>
          <a:bodyPr>
            <a:normAutofit/>
          </a:bodyPr>
          <a:lstStyle/>
          <a:p>
            <a:r>
              <a:rPr lang="en-US" sz="3300"/>
              <a:t>Hierarchical Model-View-Controller</a:t>
            </a:r>
          </a:p>
        </p:txBody>
      </p:sp>
      <p:sp>
        <p:nvSpPr>
          <p:cNvPr id="38" name="Freeform: Shape 37">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0"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41"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2"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3"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6"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525717" y="2796427"/>
            <a:ext cx="4663649" cy="3274503"/>
          </a:xfrm>
        </p:spPr>
        <p:txBody>
          <a:bodyPr>
            <a:normAutofit/>
          </a:bodyPr>
          <a:lstStyle/>
          <a:p>
            <a:pPr lvl="0"/>
            <a:r>
              <a:rPr lang="en-US" sz="1900" b="1"/>
              <a:t>Variant: Hierarchical MVC</a:t>
            </a:r>
            <a:r>
              <a:rPr lang="en-US" sz="1900"/>
              <a:t> – a set of MVCs are arranged hierarchically, such that higher level controllers can communicate with lower-level controllers</a:t>
            </a:r>
          </a:p>
          <a:p>
            <a:pPr marL="171450" lvl="0" indent="-171450">
              <a:buFont typeface="Arial" panose="020B0604020202020204" pitchFamily="34" charset="0"/>
              <a:buChar char="•"/>
            </a:pPr>
            <a:r>
              <a:rPr lang="en-US" sz="1900"/>
              <a:t>Allows for dynamic control of different parts of a layout without needing to</a:t>
            </a:r>
          </a:p>
          <a:p>
            <a:pPr lvl="0"/>
            <a:r>
              <a:rPr lang="en-US" sz="1900"/>
              <a:t>Example: website with embedded widgets</a:t>
            </a:r>
          </a:p>
        </p:txBody>
      </p:sp>
      <p:pic>
        <p:nvPicPr>
          <p:cNvPr id="4" name="Picture 3">
            <a:extLst>
              <a:ext uri="{FF2B5EF4-FFF2-40B4-BE49-F238E27FC236}">
                <a16:creationId xmlns:a16="http://schemas.microsoft.com/office/drawing/2014/main" id="{DE26DEB7-5C2C-2191-30FC-87ABB54192D5}"/>
              </a:ext>
            </a:extLst>
          </p:cNvPr>
          <p:cNvPicPr/>
          <p:nvPr/>
        </p:nvPicPr>
        <p:blipFill>
          <a:blip r:embed="rId2"/>
          <a:stretch>
            <a:fillRect/>
          </a:stretch>
        </p:blipFill>
        <p:spPr>
          <a:xfrm>
            <a:off x="6015005" y="552793"/>
            <a:ext cx="5537760" cy="5661456"/>
          </a:xfrm>
          <a:prstGeom prst="rect">
            <a:avLst/>
          </a:prstGeom>
        </p:spPr>
      </p:pic>
      <p:sp>
        <p:nvSpPr>
          <p:cNvPr id="48" name="Freeform: Shape 47">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0" name="Group 49">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1" name="Freeform: Shape 50">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Freeform: Shape 51">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Freeform: Shape 52">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4"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5"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6"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26715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E89813AE-0490-4240-F3EC-25664D02131A}"/>
              </a:ext>
            </a:extLst>
          </p:cNvPr>
          <p:cNvSpPr>
            <a:spLocks noGrp="1"/>
          </p:cNvSpPr>
          <p:nvPr>
            <p:ph type="title"/>
          </p:nvPr>
        </p:nvSpPr>
        <p:spPr>
          <a:xfrm>
            <a:off x="525717" y="787068"/>
            <a:ext cx="4663649" cy="1455091"/>
          </a:xfrm>
        </p:spPr>
        <p:txBody>
          <a:bodyPr>
            <a:normAutofit/>
          </a:bodyPr>
          <a:lstStyle/>
          <a:p>
            <a:r>
              <a:rPr lang="en-US" dirty="0"/>
              <a:t>Event-Driven Architecture (EDA)</a:t>
            </a:r>
          </a:p>
        </p:txBody>
      </p:sp>
      <p:sp>
        <p:nvSpPr>
          <p:cNvPr id="3081" name="Freeform: Shape 3080">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083"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3084"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085"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086"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087"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088"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089"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A1A85FEE-EF53-02E5-4A4A-10400B7F1025}"/>
              </a:ext>
            </a:extLst>
          </p:cNvPr>
          <p:cNvSpPr>
            <a:spLocks noGrp="1"/>
          </p:cNvSpPr>
          <p:nvPr>
            <p:ph idx="1"/>
          </p:nvPr>
        </p:nvSpPr>
        <p:spPr>
          <a:xfrm>
            <a:off x="525717" y="2796427"/>
            <a:ext cx="5059017" cy="3274503"/>
          </a:xfrm>
        </p:spPr>
        <p:txBody>
          <a:bodyPr>
            <a:normAutofit fontScale="92500"/>
          </a:bodyPr>
          <a:lstStyle/>
          <a:p>
            <a:pPr lvl="0">
              <a:lnSpc>
                <a:spcPct val="100000"/>
              </a:lnSpc>
            </a:pPr>
            <a:r>
              <a:rPr lang="en-US" sz="1400" dirty="0"/>
              <a:t>Event-Driven Architecture is an architectural style centered on events</a:t>
            </a:r>
          </a:p>
          <a:p>
            <a:pPr marL="342900" lvl="0" indent="-342900">
              <a:lnSpc>
                <a:spcPct val="100000"/>
              </a:lnSpc>
              <a:buFont typeface="Arial" panose="020B0604020202020204" pitchFamily="34" charset="0"/>
              <a:buChar char="•"/>
            </a:pPr>
            <a:r>
              <a:rPr lang="en-US" sz="1400" dirty="0"/>
              <a:t>An event is a change of state </a:t>
            </a:r>
          </a:p>
          <a:p>
            <a:pPr marL="800100" lvl="2" indent="-342900">
              <a:lnSpc>
                <a:spcPct val="100000"/>
              </a:lnSpc>
              <a:buFont typeface="Arial" panose="020B0604020202020204" pitchFamily="34" charset="0"/>
              <a:buChar char="•"/>
            </a:pPr>
            <a:r>
              <a:rPr lang="en-US" sz="1400" dirty="0"/>
              <a:t>Hardware (e.g. user presses a button, sensor detects movement, </a:t>
            </a:r>
            <a:r>
              <a:rPr lang="en-US" sz="1400" dirty="0" err="1"/>
              <a:t>etc</a:t>
            </a:r>
            <a:r>
              <a:rPr lang="en-US" sz="1400" dirty="0"/>
              <a:t>)</a:t>
            </a:r>
          </a:p>
          <a:p>
            <a:pPr marL="800100" lvl="2" indent="-342900">
              <a:lnSpc>
                <a:spcPct val="100000"/>
              </a:lnSpc>
              <a:buFont typeface="Arial" panose="020B0604020202020204" pitchFamily="34" charset="0"/>
              <a:buChar char="•"/>
            </a:pPr>
            <a:r>
              <a:rPr lang="en-US" sz="1400" dirty="0"/>
              <a:t>Software (e.g. state variable changes, response returned by software, </a:t>
            </a:r>
            <a:r>
              <a:rPr lang="en-US" sz="1400" dirty="0" err="1"/>
              <a:t>etc</a:t>
            </a:r>
            <a:r>
              <a:rPr lang="en-US" sz="1400" dirty="0"/>
              <a:t>)</a:t>
            </a:r>
          </a:p>
          <a:p>
            <a:pPr lvl="0">
              <a:lnSpc>
                <a:spcPct val="100000"/>
              </a:lnSpc>
            </a:pPr>
            <a:r>
              <a:rPr lang="en-US" sz="1400" dirty="0"/>
              <a:t>Components in EDA can be producers or consumers (of events)</a:t>
            </a:r>
          </a:p>
          <a:p>
            <a:pPr marL="342900" lvl="0" indent="-342900">
              <a:lnSpc>
                <a:spcPct val="100000"/>
              </a:lnSpc>
              <a:buFont typeface="Arial" panose="020B0604020202020204" pitchFamily="34" charset="0"/>
              <a:buChar char="•"/>
            </a:pPr>
            <a:r>
              <a:rPr lang="en-US" sz="1400" b="1" dirty="0"/>
              <a:t>Event producers </a:t>
            </a:r>
            <a:r>
              <a:rPr lang="en-US" sz="1400" dirty="0"/>
              <a:t>detect an event and emit a response</a:t>
            </a:r>
          </a:p>
          <a:p>
            <a:pPr marL="342900" indent="-342900">
              <a:lnSpc>
                <a:spcPct val="100000"/>
              </a:lnSpc>
              <a:buFont typeface="Arial" panose="020B0604020202020204" pitchFamily="34" charset="0"/>
              <a:buChar char="•"/>
            </a:pPr>
            <a:r>
              <a:rPr lang="en-US" sz="1400" b="1" dirty="0"/>
              <a:t>Event consumers </a:t>
            </a:r>
            <a:r>
              <a:rPr lang="en-US" sz="1400" dirty="0"/>
              <a:t>(a.k.a. </a:t>
            </a:r>
            <a:r>
              <a:rPr lang="en-US" sz="1400" i="1" dirty="0"/>
              <a:t>event processors</a:t>
            </a:r>
            <a:r>
              <a:rPr lang="en-US" sz="1400" dirty="0"/>
              <a:t>)  receive messages about events and react accordingly</a:t>
            </a:r>
          </a:p>
          <a:p>
            <a:pPr marL="342900" lvl="0" indent="-342900">
              <a:lnSpc>
                <a:spcPct val="100000"/>
              </a:lnSpc>
              <a:buFont typeface="Arial" panose="020B0604020202020204" pitchFamily="34" charset="0"/>
              <a:buChar char="•"/>
            </a:pPr>
            <a:r>
              <a:rPr lang="en-US" sz="1400" dirty="0"/>
              <a:t>Communication handled by </a:t>
            </a:r>
            <a:r>
              <a:rPr lang="en-US" sz="1400" b="1" dirty="0"/>
              <a:t>event channels</a:t>
            </a:r>
          </a:p>
        </p:txBody>
      </p:sp>
      <p:pic>
        <p:nvPicPr>
          <p:cNvPr id="3074" name="Picture 2" descr="What is an Event Driven Architecture? Definition &amp; FAQs | ScyllaDB">
            <a:extLst>
              <a:ext uri="{FF2B5EF4-FFF2-40B4-BE49-F238E27FC236}">
                <a16:creationId xmlns:a16="http://schemas.microsoft.com/office/drawing/2014/main" id="{E1D4505E-FBBF-078E-57F2-B9516D32A37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53780" y="2387990"/>
            <a:ext cx="5660211" cy="1991062"/>
          </a:xfrm>
          <a:prstGeom prst="rect">
            <a:avLst/>
          </a:prstGeom>
          <a:noFill/>
          <a:extLst>
            <a:ext uri="{909E8E84-426E-40DD-AFC4-6F175D3DCCD1}">
              <a14:hiddenFill xmlns:a14="http://schemas.microsoft.com/office/drawing/2010/main">
                <a:solidFill>
                  <a:srgbClr val="FFFFFF"/>
                </a:solidFill>
              </a14:hiddenFill>
            </a:ext>
          </a:extLst>
        </p:spPr>
      </p:pic>
      <p:sp>
        <p:nvSpPr>
          <p:cNvPr id="3091" name="Freeform: Shape 3090">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093" name="Group 3092">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3094" name="Freeform: Shape 3093">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095" name="Freeform: Shape 3094">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096" name="Freeform: Shape 3095">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097"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098"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99"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00" name="Freeform: Shape 3099">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97867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17871" y="976160"/>
            <a:ext cx="4767930" cy="1848734"/>
          </a:xfrm>
        </p:spPr>
        <p:txBody>
          <a:bodyPr>
            <a:normAutofit/>
          </a:bodyPr>
          <a:lstStyle/>
          <a:p>
            <a:r>
              <a:rPr lang="en-US" dirty="0"/>
              <a:t>Event-Driven Architecture (EDA)</a:t>
            </a:r>
          </a:p>
        </p:txBody>
      </p:sp>
      <p:sp>
        <p:nvSpPr>
          <p:cNvPr id="4105" name="Freeform: Shape 4104">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107"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4108"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09"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110"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111"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112"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13"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517871" y="3299404"/>
            <a:ext cx="4767930" cy="2745750"/>
          </a:xfrm>
        </p:spPr>
        <p:txBody>
          <a:bodyPr>
            <a:normAutofit/>
          </a:bodyPr>
          <a:lstStyle/>
          <a:p>
            <a:pPr lvl="0">
              <a:lnSpc>
                <a:spcPct val="100000"/>
              </a:lnSpc>
            </a:pPr>
            <a:r>
              <a:rPr lang="en-US" sz="1400" dirty="0"/>
              <a:t>Example: security system</a:t>
            </a:r>
          </a:p>
          <a:p>
            <a:pPr marL="171450" lvl="0" indent="-171450">
              <a:lnSpc>
                <a:spcPct val="100000"/>
              </a:lnSpc>
              <a:buFont typeface="Arial" panose="020B0604020202020204" pitchFamily="34" charset="0"/>
              <a:buChar char="•"/>
            </a:pPr>
            <a:r>
              <a:rPr lang="en-US" sz="1400" dirty="0"/>
              <a:t>Producers: doors , movement sensors, cameras, </a:t>
            </a:r>
            <a:r>
              <a:rPr lang="en-US" sz="1400" dirty="0" err="1"/>
              <a:t>etc</a:t>
            </a:r>
            <a:endParaRPr lang="en-US" sz="1400" dirty="0"/>
          </a:p>
          <a:p>
            <a:pPr marL="171450" lvl="0" indent="-171450">
              <a:lnSpc>
                <a:spcPct val="100000"/>
              </a:lnSpc>
              <a:buFont typeface="Arial" panose="020B0604020202020204" pitchFamily="34" charset="0"/>
              <a:buChar char="•"/>
            </a:pPr>
            <a:r>
              <a:rPr lang="en-US" sz="1400" dirty="0"/>
              <a:t>Consumers: alarm sound, call security, lock doors, </a:t>
            </a:r>
            <a:r>
              <a:rPr lang="en-US" sz="1400" dirty="0" err="1"/>
              <a:t>etc</a:t>
            </a:r>
            <a:endParaRPr lang="en-US" sz="1400" dirty="0"/>
          </a:p>
          <a:p>
            <a:pPr lvl="0">
              <a:lnSpc>
                <a:spcPct val="100000"/>
              </a:lnSpc>
            </a:pPr>
            <a:r>
              <a:rPr lang="en-US" sz="1400" dirty="0"/>
              <a:t>EDA can have several </a:t>
            </a:r>
            <a:r>
              <a:rPr lang="en-US" sz="1400" b="1" dirty="0"/>
              <a:t>topologies</a:t>
            </a:r>
          </a:p>
          <a:p>
            <a:pPr lvl="0">
              <a:lnSpc>
                <a:spcPct val="100000"/>
              </a:lnSpc>
            </a:pPr>
            <a:r>
              <a:rPr lang="en-ZA" sz="1400" b="0" i="0" dirty="0">
                <a:effectLst/>
                <a:highlight>
                  <a:srgbClr val="FFFFFF"/>
                </a:highlight>
                <a:latin typeface="Söhne"/>
              </a:rPr>
              <a:t>"topologies" refer to different structures or arrangements in which events flow and are processed within the system</a:t>
            </a:r>
            <a:endParaRPr lang="en-US" sz="1400" b="1" dirty="0"/>
          </a:p>
          <a:p>
            <a:pPr marL="171450" lvl="0" indent="-171450">
              <a:lnSpc>
                <a:spcPct val="100000"/>
              </a:lnSpc>
              <a:buFont typeface="Arial" panose="020B0604020202020204" pitchFamily="34" charset="0"/>
              <a:buChar char="•"/>
            </a:pPr>
            <a:r>
              <a:rPr lang="en-US" sz="1400" dirty="0"/>
              <a:t>Mediator</a:t>
            </a:r>
          </a:p>
          <a:p>
            <a:pPr marL="171450" lvl="0" indent="-171450">
              <a:lnSpc>
                <a:spcPct val="100000"/>
              </a:lnSpc>
              <a:buFont typeface="Arial" panose="020B0604020202020204" pitchFamily="34" charset="0"/>
              <a:buChar char="•"/>
            </a:pPr>
            <a:r>
              <a:rPr lang="en-US" sz="1400" dirty="0"/>
              <a:t>Broker</a:t>
            </a:r>
          </a:p>
        </p:txBody>
      </p:sp>
      <p:pic>
        <p:nvPicPr>
          <p:cNvPr id="4098" name="Picture 2" descr="broker or mediator line icon on white 3005235 Vector Art at Vecteezy">
            <a:extLst>
              <a:ext uri="{FF2B5EF4-FFF2-40B4-BE49-F238E27FC236}">
                <a16:creationId xmlns:a16="http://schemas.microsoft.com/office/drawing/2014/main" id="{205AEBAA-5129-589D-8CD6-8A65B399136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80742" y="565167"/>
            <a:ext cx="5654663" cy="5654663"/>
          </a:xfrm>
          <a:prstGeom prst="rect">
            <a:avLst/>
          </a:prstGeom>
          <a:noFill/>
          <a:extLst>
            <a:ext uri="{909E8E84-426E-40DD-AFC4-6F175D3DCCD1}">
              <a14:hiddenFill xmlns:a14="http://schemas.microsoft.com/office/drawing/2010/main">
                <a:solidFill>
                  <a:srgbClr val="FFFFFF"/>
                </a:solidFill>
              </a14:hiddenFill>
            </a:ext>
          </a:extLst>
        </p:spPr>
      </p:pic>
      <p:sp>
        <p:nvSpPr>
          <p:cNvPr id="4115" name="Freeform: Shape 4114">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5602884"/>
            <a:ext cx="4292956" cy="1255116"/>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117" name="Group 4116">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91063" y="5736410"/>
            <a:ext cx="886141" cy="802496"/>
            <a:chOff x="10948005" y="3272152"/>
            <a:chExt cx="868640" cy="786648"/>
          </a:xfrm>
          <a:solidFill>
            <a:schemeClr val="accent6"/>
          </a:solidFill>
        </p:grpSpPr>
        <p:sp>
          <p:nvSpPr>
            <p:cNvPr id="4118" name="Freeform: Shape 4117">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19" name="Freeform: Shape 4118">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0" name="Freeform: Shape 4119">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21"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122"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23"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24" name="Freeform: Shape 4123">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83069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30352" y="885557"/>
            <a:ext cx="4114800" cy="2215152"/>
          </a:xfrm>
        </p:spPr>
        <p:txBody>
          <a:bodyPr>
            <a:normAutofit/>
          </a:bodyPr>
          <a:lstStyle/>
          <a:p>
            <a:r>
              <a:rPr lang="en-US" dirty="0"/>
              <a:t>Architecture</a:t>
            </a:r>
          </a:p>
        </p:txBody>
      </p:sp>
      <p:sp>
        <p:nvSpPr>
          <p:cNvPr id="11" name="Freeform: Shape 10">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a:extLst>
              <a:ext uri="{FF2B5EF4-FFF2-40B4-BE49-F238E27FC236}">
                <a16:creationId xmlns:a16="http://schemas.microsoft.com/office/drawing/2014/main" id="{ECED6FAB-4183-2B97-5197-0D990361316E}"/>
              </a:ext>
            </a:extLst>
          </p:cNvPr>
          <p:cNvPicPr>
            <a:picLocks noChangeAspect="1"/>
          </p:cNvPicPr>
          <p:nvPr/>
        </p:nvPicPr>
        <p:blipFill rotWithShape="1">
          <a:blip r:embed="rId2"/>
          <a:srcRect l="21815" r="11506" b="-9"/>
          <a:stretch/>
        </p:blipFill>
        <p:spPr>
          <a:xfrm>
            <a:off x="5334000" y="10"/>
            <a:ext cx="6858000" cy="6855654"/>
          </a:xfrm>
          <a:prstGeom prst="rect">
            <a:avLst/>
          </a:prstGeom>
        </p:spPr>
      </p:pic>
      <p:sp>
        <p:nvSpPr>
          <p:cNvPr id="13" name="Freeform: Shape 12">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oup 14">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78" y="328223"/>
            <a:ext cx="886141" cy="693396"/>
            <a:chOff x="10948005" y="3379098"/>
            <a:chExt cx="868640" cy="679702"/>
          </a:xfrm>
          <a:solidFill>
            <a:schemeClr val="accent6"/>
          </a:solidFill>
        </p:grpSpPr>
        <p:sp>
          <p:nvSpPr>
            <p:cNvPr id="16" name="Freeform: Shape 15">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 name="Freeform: Shape 16">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8"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90"/>
            <a:ext cx="972241" cy="45719"/>
            <a:chOff x="4886325" y="3371754"/>
            <a:chExt cx="2418492" cy="113728"/>
          </a:xfrm>
          <a:solidFill>
            <a:schemeClr val="accent1"/>
          </a:solidFill>
        </p:grpSpPr>
        <p:sp>
          <p:nvSpPr>
            <p:cNvPr id="23"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23663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4663649" cy="1455091"/>
          </a:xfrm>
        </p:spPr>
        <p:txBody>
          <a:bodyPr>
            <a:normAutofit/>
          </a:bodyPr>
          <a:lstStyle/>
          <a:p>
            <a:r>
              <a:rPr lang="en-US" dirty="0"/>
              <a:t>EDA: Mediator</a:t>
            </a:r>
          </a:p>
        </p:txBody>
      </p:sp>
      <p:sp>
        <p:nvSpPr>
          <p:cNvPr id="60" name="Freeform: Shape 37">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1"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62"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2"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3"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4"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5"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6"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525717" y="2796427"/>
            <a:ext cx="4663649" cy="3274503"/>
          </a:xfrm>
        </p:spPr>
        <p:txBody>
          <a:bodyPr>
            <a:normAutofit/>
          </a:bodyPr>
          <a:lstStyle/>
          <a:p>
            <a:pPr lvl="0">
              <a:lnSpc>
                <a:spcPct val="100000"/>
              </a:lnSpc>
            </a:pPr>
            <a:r>
              <a:rPr lang="en-US" sz="1400"/>
              <a:t>The mediator topology consists of event producers, an event queue, an event mediator, event channels and event consumers </a:t>
            </a:r>
          </a:p>
          <a:p>
            <a:pPr marL="171450" lvl="0" indent="-171450">
              <a:lnSpc>
                <a:spcPct val="100000"/>
              </a:lnSpc>
              <a:buFont typeface="Arial" panose="020B0604020202020204" pitchFamily="34" charset="0"/>
              <a:buChar char="•"/>
            </a:pPr>
            <a:r>
              <a:rPr lang="en-US" sz="1400"/>
              <a:t>Event </a:t>
            </a:r>
            <a:r>
              <a:rPr lang="en-US" sz="1400" b="1"/>
              <a:t>producer</a:t>
            </a:r>
            <a:r>
              <a:rPr lang="en-US" sz="1400"/>
              <a:t> triggers an </a:t>
            </a:r>
            <a:r>
              <a:rPr lang="en-US" sz="1400" b="1"/>
              <a:t>event</a:t>
            </a:r>
          </a:p>
          <a:p>
            <a:pPr marL="171450" lvl="0" indent="-171450">
              <a:lnSpc>
                <a:spcPct val="100000"/>
              </a:lnSpc>
              <a:buFont typeface="Arial" panose="020B0604020202020204" pitchFamily="34" charset="0"/>
              <a:buChar char="•"/>
            </a:pPr>
            <a:r>
              <a:rPr lang="en-US" sz="1400"/>
              <a:t>Event is passed to an </a:t>
            </a:r>
            <a:r>
              <a:rPr lang="en-US" sz="1400" b="1"/>
              <a:t>event queue</a:t>
            </a:r>
          </a:p>
          <a:p>
            <a:pPr marL="171450" lvl="0" indent="-171450">
              <a:lnSpc>
                <a:spcPct val="100000"/>
              </a:lnSpc>
              <a:buFont typeface="Arial" panose="020B0604020202020204" pitchFamily="34" charset="0"/>
              <a:buChar char="•"/>
            </a:pPr>
            <a:r>
              <a:rPr lang="en-US" sz="1400"/>
              <a:t>Event queue passes events to an </a:t>
            </a:r>
            <a:r>
              <a:rPr lang="en-US" sz="1400" b="1"/>
              <a:t>event</a:t>
            </a:r>
            <a:r>
              <a:rPr lang="en-US" sz="1400"/>
              <a:t> </a:t>
            </a:r>
            <a:r>
              <a:rPr lang="en-US" sz="1400" b="1"/>
              <a:t>mediator</a:t>
            </a:r>
          </a:p>
          <a:p>
            <a:pPr marL="171450" lvl="0" indent="-171450">
              <a:lnSpc>
                <a:spcPct val="100000"/>
              </a:lnSpc>
              <a:buFont typeface="Arial" panose="020B0604020202020204" pitchFamily="34" charset="0"/>
              <a:buChar char="•"/>
            </a:pPr>
            <a:r>
              <a:rPr lang="en-US" sz="1400"/>
              <a:t>Event mediator reads an event and passes it to the </a:t>
            </a:r>
            <a:r>
              <a:rPr lang="en-US" sz="1400" b="1"/>
              <a:t>appropriate event channel</a:t>
            </a:r>
          </a:p>
          <a:p>
            <a:pPr marL="171450" lvl="0" indent="-171450">
              <a:lnSpc>
                <a:spcPct val="100000"/>
              </a:lnSpc>
              <a:buFont typeface="Arial" panose="020B0604020202020204" pitchFamily="34" charset="0"/>
              <a:buChar char="•"/>
            </a:pPr>
            <a:r>
              <a:rPr lang="en-US" sz="1400"/>
              <a:t>Event consumers listen to particular channels and receive events from them</a:t>
            </a:r>
          </a:p>
        </p:txBody>
      </p:sp>
      <p:pic>
        <p:nvPicPr>
          <p:cNvPr id="4" name="Picture 3">
            <a:extLst>
              <a:ext uri="{FF2B5EF4-FFF2-40B4-BE49-F238E27FC236}">
                <a16:creationId xmlns:a16="http://schemas.microsoft.com/office/drawing/2014/main" id="{690213F5-0BC0-F6A6-EE0F-797B93EC2CA2}"/>
              </a:ext>
            </a:extLst>
          </p:cNvPr>
          <p:cNvPicPr/>
          <p:nvPr/>
        </p:nvPicPr>
        <p:blipFill>
          <a:blip r:embed="rId2"/>
          <a:stretch>
            <a:fillRect/>
          </a:stretch>
        </p:blipFill>
        <p:spPr>
          <a:xfrm>
            <a:off x="5953780" y="1173647"/>
            <a:ext cx="5660211" cy="4419747"/>
          </a:xfrm>
          <a:prstGeom prst="rect">
            <a:avLst/>
          </a:prstGeom>
        </p:spPr>
      </p:pic>
      <p:sp>
        <p:nvSpPr>
          <p:cNvPr id="67" name="Freeform: Shape 47">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8" name="Group 67">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69" name="Freeform: Shape 50">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0" name="Freeform: Shape 51">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1" name="Freeform: Shape 52">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2"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73"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4"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5" name="Freeform: Shape 56">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57809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FF65-540C-5167-4F94-4BE8C1E97FC7}"/>
              </a:ext>
            </a:extLst>
          </p:cNvPr>
          <p:cNvSpPr>
            <a:spLocks noGrp="1"/>
          </p:cNvSpPr>
          <p:nvPr>
            <p:ph type="title"/>
          </p:nvPr>
        </p:nvSpPr>
        <p:spPr/>
        <p:txBody>
          <a:bodyPr/>
          <a:lstStyle/>
          <a:p>
            <a:r>
              <a:rPr lang="en-US" dirty="0"/>
              <a:t>EDA: Mediator Topology Example</a:t>
            </a:r>
          </a:p>
        </p:txBody>
      </p:sp>
      <p:pic>
        <p:nvPicPr>
          <p:cNvPr id="4" name="Content Placeholder 3">
            <a:extLst>
              <a:ext uri="{FF2B5EF4-FFF2-40B4-BE49-F238E27FC236}">
                <a16:creationId xmlns:a16="http://schemas.microsoft.com/office/drawing/2014/main" id="{2B898669-D387-FD45-FAB9-75EDC1A6F101}"/>
              </a:ext>
            </a:extLst>
          </p:cNvPr>
          <p:cNvPicPr>
            <a:picLocks noGrp="1"/>
          </p:cNvPicPr>
          <p:nvPr>
            <p:ph idx="1"/>
          </p:nvPr>
        </p:nvPicPr>
        <p:blipFill>
          <a:blip r:embed="rId2"/>
          <a:stretch>
            <a:fillRect/>
          </a:stretch>
        </p:blipFill>
        <p:spPr>
          <a:xfrm>
            <a:off x="1063406" y="2522538"/>
            <a:ext cx="9001564" cy="3548062"/>
          </a:xfrm>
          <a:prstGeom prst="rect">
            <a:avLst/>
          </a:prstGeom>
        </p:spPr>
      </p:pic>
    </p:spTree>
    <p:extLst>
      <p:ext uri="{BB962C8B-B14F-4D97-AF65-F5344CB8AC3E}">
        <p14:creationId xmlns:p14="http://schemas.microsoft.com/office/powerpoint/2010/main" val="1911619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15D01-AA85-C1EC-4FF8-217D2939AF39}"/>
              </a:ext>
            </a:extLst>
          </p:cNvPr>
          <p:cNvSpPr>
            <a:spLocks noGrp="1"/>
          </p:cNvSpPr>
          <p:nvPr>
            <p:ph type="title"/>
          </p:nvPr>
        </p:nvSpPr>
        <p:spPr/>
        <p:txBody>
          <a:bodyPr/>
          <a:lstStyle/>
          <a:p>
            <a:r>
              <a:rPr lang="en-US" dirty="0"/>
              <a:t>EDA: Broker Topology</a:t>
            </a:r>
          </a:p>
        </p:txBody>
      </p:sp>
      <p:sp>
        <p:nvSpPr>
          <p:cNvPr id="3" name="Content Placeholder 2">
            <a:extLst>
              <a:ext uri="{FF2B5EF4-FFF2-40B4-BE49-F238E27FC236}">
                <a16:creationId xmlns:a16="http://schemas.microsoft.com/office/drawing/2014/main" id="{95ADA9AC-21A5-7D89-27D4-66CBFC303E9F}"/>
              </a:ext>
            </a:extLst>
          </p:cNvPr>
          <p:cNvSpPr>
            <a:spLocks noGrp="1"/>
          </p:cNvSpPr>
          <p:nvPr>
            <p:ph idx="1"/>
          </p:nvPr>
        </p:nvSpPr>
        <p:spPr/>
        <p:txBody>
          <a:bodyPr>
            <a:normAutofit/>
          </a:bodyPr>
          <a:lstStyle/>
          <a:p>
            <a:pPr marL="342900" lvl="0" indent="-342900">
              <a:lnSpc>
                <a:spcPct val="100000"/>
              </a:lnSpc>
              <a:buFont typeface="Arial" panose="020B0604020202020204" pitchFamily="34" charset="0"/>
              <a:buChar char="•"/>
            </a:pPr>
            <a:r>
              <a:rPr lang="en-US" sz="2000" dirty="0"/>
              <a:t>The broker topology consists of a lightweight event broker that contains all event channels</a:t>
            </a:r>
          </a:p>
          <a:p>
            <a:pPr marL="342900" lvl="0" indent="-342900">
              <a:lnSpc>
                <a:spcPct val="100000"/>
              </a:lnSpc>
              <a:buFont typeface="Arial" panose="020B0604020202020204" pitchFamily="34" charset="0"/>
              <a:buChar char="•"/>
            </a:pPr>
            <a:r>
              <a:rPr lang="en-US" sz="2000" dirty="0"/>
              <a:t>No central mediator to </a:t>
            </a:r>
            <a:r>
              <a:rPr lang="en-US" sz="2000" b="1" dirty="0"/>
              <a:t>coordinate</a:t>
            </a:r>
            <a:r>
              <a:rPr lang="en-US" sz="2000" dirty="0"/>
              <a:t> tasks</a:t>
            </a:r>
          </a:p>
        </p:txBody>
      </p:sp>
    </p:spTree>
    <p:extLst>
      <p:ext uri="{BB962C8B-B14F-4D97-AF65-F5344CB8AC3E}">
        <p14:creationId xmlns:p14="http://schemas.microsoft.com/office/powerpoint/2010/main" val="1401195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D15D01-AA85-C1EC-4FF8-217D2939AF39}"/>
              </a:ext>
            </a:extLst>
          </p:cNvPr>
          <p:cNvSpPr>
            <a:spLocks noGrp="1"/>
          </p:cNvSpPr>
          <p:nvPr>
            <p:ph type="title"/>
          </p:nvPr>
        </p:nvSpPr>
        <p:spPr>
          <a:xfrm>
            <a:off x="517871" y="976160"/>
            <a:ext cx="4767930" cy="1848734"/>
          </a:xfrm>
        </p:spPr>
        <p:txBody>
          <a:bodyPr>
            <a:normAutofit/>
          </a:bodyPr>
          <a:lstStyle/>
          <a:p>
            <a:r>
              <a:rPr lang="en-US" dirty="0"/>
              <a:t>EDA: Broker Topology</a:t>
            </a:r>
          </a:p>
        </p:txBody>
      </p:sp>
      <p:sp>
        <p:nvSpPr>
          <p:cNvPr id="11" name="Freeform: Shape 10">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3"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14"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95ADA9AC-21A5-7D89-27D4-66CBFC303E9F}"/>
              </a:ext>
            </a:extLst>
          </p:cNvPr>
          <p:cNvSpPr>
            <a:spLocks noGrp="1"/>
          </p:cNvSpPr>
          <p:nvPr>
            <p:ph idx="1"/>
          </p:nvPr>
        </p:nvSpPr>
        <p:spPr>
          <a:xfrm>
            <a:off x="517871" y="3299404"/>
            <a:ext cx="4767930" cy="2745750"/>
          </a:xfrm>
        </p:spPr>
        <p:txBody>
          <a:bodyPr>
            <a:normAutofit/>
          </a:bodyPr>
          <a:lstStyle/>
          <a:p>
            <a:pPr marL="342900" lvl="0" indent="-342900">
              <a:buFont typeface="Arial" panose="020B0604020202020204" pitchFamily="34" charset="0"/>
              <a:buChar char="•"/>
            </a:pPr>
            <a:r>
              <a:rPr lang="en-US"/>
              <a:t>The broker topology consists of a lightweight event broker that contains all event channels</a:t>
            </a:r>
          </a:p>
          <a:p>
            <a:pPr marL="342900" lvl="0" indent="-342900">
              <a:buFont typeface="Arial" panose="020B0604020202020204" pitchFamily="34" charset="0"/>
              <a:buChar char="•"/>
            </a:pPr>
            <a:r>
              <a:rPr lang="en-US"/>
              <a:t>No central mediator to </a:t>
            </a:r>
            <a:r>
              <a:rPr lang="en-US" b="1"/>
              <a:t>coordinate</a:t>
            </a:r>
            <a:r>
              <a:rPr lang="en-US"/>
              <a:t> tasks</a:t>
            </a:r>
          </a:p>
        </p:txBody>
      </p:sp>
      <p:pic>
        <p:nvPicPr>
          <p:cNvPr id="4" name="Picture 3">
            <a:extLst>
              <a:ext uri="{FF2B5EF4-FFF2-40B4-BE49-F238E27FC236}">
                <a16:creationId xmlns:a16="http://schemas.microsoft.com/office/drawing/2014/main" id="{19F3CBFE-68A5-26B8-113F-3B5602FD4684}"/>
              </a:ext>
            </a:extLst>
          </p:cNvPr>
          <p:cNvPicPr/>
          <p:nvPr/>
        </p:nvPicPr>
        <p:blipFill>
          <a:blip r:embed="rId2"/>
          <a:stretch>
            <a:fillRect/>
          </a:stretch>
        </p:blipFill>
        <p:spPr>
          <a:xfrm>
            <a:off x="5980742" y="1484050"/>
            <a:ext cx="5654663" cy="3816897"/>
          </a:xfrm>
          <a:prstGeom prst="rect">
            <a:avLst/>
          </a:prstGeom>
        </p:spPr>
      </p:pic>
      <p:sp>
        <p:nvSpPr>
          <p:cNvPr id="21" name="Freeform: Shape 20">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5602884"/>
            <a:ext cx="4292956" cy="1255116"/>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91063" y="5736410"/>
            <a:ext cx="886141" cy="802496"/>
            <a:chOff x="10948005" y="3272152"/>
            <a:chExt cx="868640" cy="786648"/>
          </a:xfrm>
          <a:solidFill>
            <a:schemeClr val="accent6"/>
          </a:solidFill>
        </p:grpSpPr>
        <p:sp>
          <p:nvSpPr>
            <p:cNvPr id="24" name="Freeform: Shape 23">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99203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9"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0" name="Group 59">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3"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64" name="Rectangle 63">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A8034A-16CB-C313-B11D-B06102BAA786}"/>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a:t>Broker Topology Example</a:t>
            </a:r>
          </a:p>
        </p:txBody>
      </p:sp>
      <p:grpSp>
        <p:nvGrpSpPr>
          <p:cNvPr id="65"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5" name="Content Placeholder 4">
            <a:extLst>
              <a:ext uri="{FF2B5EF4-FFF2-40B4-BE49-F238E27FC236}">
                <a16:creationId xmlns:a16="http://schemas.microsoft.com/office/drawing/2014/main" id="{82466720-A4B8-4189-9A5F-B4135E41B17C}"/>
              </a:ext>
            </a:extLst>
          </p:cNvPr>
          <p:cNvPicPr>
            <a:picLocks noGrp="1"/>
          </p:cNvPicPr>
          <p:nvPr>
            <p:ph idx="1"/>
          </p:nvPr>
        </p:nvPicPr>
        <p:blipFill>
          <a:blip r:embed="rId3"/>
          <a:stretch>
            <a:fillRect/>
          </a:stretch>
        </p:blipFill>
        <p:spPr>
          <a:xfrm>
            <a:off x="2637690" y="2851111"/>
            <a:ext cx="6904846" cy="3400637"/>
          </a:xfrm>
          <a:prstGeom prst="rect">
            <a:avLst/>
          </a:prstGeom>
        </p:spPr>
      </p:pic>
      <p:sp>
        <p:nvSpPr>
          <p:cNvPr id="66" name="Freeform: Shape 40">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7" name="Group 66">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4" name="Freeform: Shape 43">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00323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4A8034A-16CB-C313-B11D-B06102BAA786}"/>
              </a:ext>
            </a:extLst>
          </p:cNvPr>
          <p:cNvSpPr>
            <a:spLocks noGrp="1"/>
          </p:cNvSpPr>
          <p:nvPr>
            <p:ph type="title"/>
          </p:nvPr>
        </p:nvSpPr>
        <p:spPr>
          <a:xfrm>
            <a:off x="525717" y="787068"/>
            <a:ext cx="4663649" cy="1455091"/>
          </a:xfrm>
        </p:spPr>
        <p:txBody>
          <a:bodyPr>
            <a:normAutofit/>
          </a:bodyPr>
          <a:lstStyle/>
          <a:p>
            <a:r>
              <a:rPr lang="en-US"/>
              <a:t>Event Driven Architecture	</a:t>
            </a:r>
            <a:endParaRPr lang="en-US" dirty="0"/>
          </a:p>
        </p:txBody>
      </p:sp>
      <p:sp>
        <p:nvSpPr>
          <p:cNvPr id="77" name="Freeform: Shape 36">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8"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40"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2"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FE2BE4BA-3D29-80D1-3451-7B44C04EF18C}"/>
              </a:ext>
            </a:extLst>
          </p:cNvPr>
          <p:cNvSpPr>
            <a:spLocks noGrp="1"/>
          </p:cNvSpPr>
          <p:nvPr>
            <p:ph idx="1"/>
          </p:nvPr>
        </p:nvSpPr>
        <p:spPr>
          <a:xfrm>
            <a:off x="525717" y="2796427"/>
            <a:ext cx="4663649" cy="3274503"/>
          </a:xfrm>
        </p:spPr>
        <p:txBody>
          <a:bodyPr>
            <a:normAutofit/>
          </a:bodyPr>
          <a:lstStyle/>
          <a:p>
            <a:pPr lvl="0">
              <a:lnSpc>
                <a:spcPct val="100000"/>
              </a:lnSpc>
            </a:pPr>
            <a:r>
              <a:rPr lang="en-US" sz="1300" b="1"/>
              <a:t>Pros</a:t>
            </a:r>
          </a:p>
          <a:p>
            <a:pPr lvl="1">
              <a:lnSpc>
                <a:spcPct val="100000"/>
              </a:lnSpc>
            </a:pPr>
            <a:r>
              <a:rPr lang="en-US" sz="1300"/>
              <a:t>Loose coupling – event producers and consumers are completely independent and can evolve separately</a:t>
            </a:r>
          </a:p>
          <a:p>
            <a:pPr lvl="1">
              <a:lnSpc>
                <a:spcPct val="100000"/>
              </a:lnSpc>
            </a:pPr>
            <a:r>
              <a:rPr lang="en-US" sz="1300"/>
              <a:t>Event consumers and producers can be replaced seamlessly</a:t>
            </a:r>
          </a:p>
          <a:p>
            <a:pPr lvl="1">
              <a:lnSpc>
                <a:spcPct val="100000"/>
              </a:lnSpc>
            </a:pPr>
            <a:r>
              <a:rPr lang="en-US" sz="1300"/>
              <a:t>No single point of failure</a:t>
            </a:r>
          </a:p>
          <a:p>
            <a:pPr lvl="1">
              <a:lnSpc>
                <a:spcPct val="100000"/>
              </a:lnSpc>
            </a:pPr>
            <a:r>
              <a:rPr lang="en-US" sz="1300"/>
              <a:t>Less technical load – no server constantly listening for requests </a:t>
            </a:r>
          </a:p>
          <a:p>
            <a:pPr lvl="1">
              <a:lnSpc>
                <a:spcPct val="100000"/>
              </a:lnSpc>
            </a:pPr>
            <a:r>
              <a:rPr lang="en-US" sz="1300"/>
              <a:t>Scales well</a:t>
            </a:r>
          </a:p>
          <a:p>
            <a:pPr lvl="0">
              <a:lnSpc>
                <a:spcPct val="100000"/>
              </a:lnSpc>
            </a:pPr>
            <a:r>
              <a:rPr lang="en-US" sz="1300" b="1"/>
              <a:t>Cons</a:t>
            </a:r>
          </a:p>
          <a:p>
            <a:pPr lvl="1">
              <a:lnSpc>
                <a:spcPct val="100000"/>
              </a:lnSpc>
            </a:pPr>
            <a:r>
              <a:rPr lang="en-US" sz="1300"/>
              <a:t>Can be overly complicated to design and understand</a:t>
            </a:r>
          </a:p>
          <a:p>
            <a:pPr lvl="1">
              <a:lnSpc>
                <a:spcPct val="100000"/>
              </a:lnSpc>
            </a:pPr>
            <a:r>
              <a:rPr lang="en-US" sz="1300"/>
              <a:t>Difficult to debug due to inconsistent, asynchronous behaviour</a:t>
            </a:r>
          </a:p>
          <a:p>
            <a:pPr lvl="0">
              <a:lnSpc>
                <a:spcPct val="100000"/>
              </a:lnSpc>
            </a:pPr>
            <a:endParaRPr lang="en-US" sz="1300"/>
          </a:p>
          <a:p>
            <a:pPr>
              <a:lnSpc>
                <a:spcPct val="100000"/>
              </a:lnSpc>
            </a:pPr>
            <a:endParaRPr lang="en-US" sz="1300"/>
          </a:p>
        </p:txBody>
      </p:sp>
      <p:pic>
        <p:nvPicPr>
          <p:cNvPr id="4" name="Picture 3" descr="Stones balancing on a wood">
            <a:extLst>
              <a:ext uri="{FF2B5EF4-FFF2-40B4-BE49-F238E27FC236}">
                <a16:creationId xmlns:a16="http://schemas.microsoft.com/office/drawing/2014/main" id="{4BD8810E-3B5B-B859-B2CF-81EB70E97048}"/>
              </a:ext>
            </a:extLst>
          </p:cNvPr>
          <p:cNvPicPr>
            <a:picLocks noChangeAspect="1"/>
          </p:cNvPicPr>
          <p:nvPr/>
        </p:nvPicPr>
        <p:blipFill rotWithShape="1">
          <a:blip r:embed="rId2">
            <a:extLst>
              <a:ext uri="{28A0092B-C50C-407E-A947-70E740481C1C}">
                <a14:useLocalDpi xmlns:a14="http://schemas.microsoft.com/office/drawing/2010/main" val="0"/>
              </a:ext>
            </a:extLst>
          </a:blip>
          <a:srcRect t="9267" r="2" b="979"/>
          <a:stretch/>
        </p:blipFill>
        <p:spPr>
          <a:xfrm>
            <a:off x="5953780" y="1853061"/>
            <a:ext cx="5660211" cy="3060920"/>
          </a:xfrm>
          <a:prstGeom prst="rect">
            <a:avLst/>
          </a:prstGeom>
        </p:spPr>
      </p:pic>
      <p:sp>
        <p:nvSpPr>
          <p:cNvPr id="79" name="Freeform: Shape 46">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0" name="Group 79">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0" name="Freeform: Shape 49">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 name="Freeform: Shape 50">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Freeform: Shape 51">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4"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5"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85969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4663649" cy="1455091"/>
          </a:xfrm>
        </p:spPr>
        <p:txBody>
          <a:bodyPr>
            <a:normAutofit/>
          </a:bodyPr>
          <a:lstStyle/>
          <a:p>
            <a:r>
              <a:rPr lang="en-US" dirty="0"/>
              <a:t>Microkernel architecture</a:t>
            </a:r>
          </a:p>
        </p:txBody>
      </p:sp>
      <p:sp>
        <p:nvSpPr>
          <p:cNvPr id="38" name="Freeform: Shape 37">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0"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41"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2"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3"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6"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525717" y="2796427"/>
            <a:ext cx="4663649" cy="3274503"/>
          </a:xfrm>
        </p:spPr>
        <p:txBody>
          <a:bodyPr>
            <a:normAutofit/>
          </a:bodyPr>
          <a:lstStyle/>
          <a:p>
            <a:pPr lvl="0">
              <a:lnSpc>
                <a:spcPct val="100000"/>
              </a:lnSpc>
            </a:pPr>
            <a:r>
              <a:rPr lang="en-US" sz="1400" dirty="0"/>
              <a:t>The microkernel architecture, also known as the plug-in architecture, consists of two types of components</a:t>
            </a:r>
          </a:p>
          <a:p>
            <a:pPr marL="285750" lvl="0" indent="-285750">
              <a:lnSpc>
                <a:spcPct val="100000"/>
              </a:lnSpc>
              <a:buFont typeface="Arial" panose="020B0604020202020204" pitchFamily="34" charset="0"/>
              <a:buChar char="•"/>
            </a:pPr>
            <a:r>
              <a:rPr lang="en-US" sz="1400" dirty="0"/>
              <a:t>The core system contains the minimum functionality required to make the</a:t>
            </a:r>
          </a:p>
          <a:p>
            <a:pPr marL="285750" indent="-285750">
              <a:lnSpc>
                <a:spcPct val="100000"/>
              </a:lnSpc>
              <a:buFont typeface="Arial" panose="020B0604020202020204" pitchFamily="34" charset="0"/>
              <a:buChar char="•"/>
            </a:pPr>
            <a:r>
              <a:rPr lang="en-US" sz="1400" dirty="0"/>
              <a:t>The plug-in components are independent, stand-alone components that extend the functionality of the core system</a:t>
            </a:r>
          </a:p>
          <a:p>
            <a:pPr lvl="0">
              <a:lnSpc>
                <a:spcPct val="100000"/>
              </a:lnSpc>
            </a:pPr>
            <a:r>
              <a:rPr lang="en-US" sz="1400" dirty="0"/>
              <a:t>Example: IDE (like </a:t>
            </a:r>
            <a:r>
              <a:rPr lang="en-US" sz="1400" dirty="0" err="1"/>
              <a:t>VSCode</a:t>
            </a:r>
            <a:r>
              <a:rPr lang="en-US" sz="1400" dirty="0"/>
              <a:t>, Eclipse</a:t>
            </a:r>
          </a:p>
          <a:p>
            <a:pPr lvl="1">
              <a:lnSpc>
                <a:spcPct val="100000"/>
              </a:lnSpc>
            </a:pPr>
            <a:r>
              <a:rPr lang="en-US" sz="1200" dirty="0"/>
              <a:t>Core system of the IDE handles the basic functionality</a:t>
            </a:r>
          </a:p>
          <a:p>
            <a:pPr lvl="1">
              <a:lnSpc>
                <a:spcPct val="100000"/>
              </a:lnSpc>
            </a:pPr>
            <a:r>
              <a:rPr lang="en-US" sz="1200" dirty="0"/>
              <a:t>Plug-in components add extra functionality</a:t>
            </a:r>
          </a:p>
        </p:txBody>
      </p:sp>
      <p:pic>
        <p:nvPicPr>
          <p:cNvPr id="4" name="Picture 3">
            <a:extLst>
              <a:ext uri="{FF2B5EF4-FFF2-40B4-BE49-F238E27FC236}">
                <a16:creationId xmlns:a16="http://schemas.microsoft.com/office/drawing/2014/main" id="{5B81DC1A-B6B9-8A42-C5CD-F56B16F9BF04}"/>
              </a:ext>
            </a:extLst>
          </p:cNvPr>
          <p:cNvPicPr/>
          <p:nvPr/>
        </p:nvPicPr>
        <p:blipFill>
          <a:blip r:embed="rId2"/>
          <a:stretch>
            <a:fillRect/>
          </a:stretch>
        </p:blipFill>
        <p:spPr>
          <a:xfrm>
            <a:off x="5953780" y="1473200"/>
            <a:ext cx="5660211" cy="3820642"/>
          </a:xfrm>
          <a:prstGeom prst="rect">
            <a:avLst/>
          </a:prstGeom>
        </p:spPr>
      </p:pic>
      <p:sp>
        <p:nvSpPr>
          <p:cNvPr id="48" name="Freeform: Shape 47">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0" name="Group 49">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1" name="Freeform: Shape 50">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Freeform: Shape 51">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Freeform: Shape 52">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4"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5"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6"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776673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17871" y="976160"/>
            <a:ext cx="4767930" cy="1848734"/>
          </a:xfrm>
        </p:spPr>
        <p:txBody>
          <a:bodyPr>
            <a:normAutofit/>
          </a:bodyPr>
          <a:lstStyle/>
          <a:p>
            <a:r>
              <a:rPr lang="en-US" dirty="0"/>
              <a:t>Microkernel architecture</a:t>
            </a:r>
          </a:p>
        </p:txBody>
      </p:sp>
      <p:sp>
        <p:nvSpPr>
          <p:cNvPr id="38" name="Freeform: Shape 37">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1">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0"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41"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2"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3"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6"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517871" y="3299404"/>
            <a:ext cx="4767930" cy="2745750"/>
          </a:xfrm>
        </p:spPr>
        <p:txBody>
          <a:bodyPr>
            <a:normAutofit/>
          </a:bodyPr>
          <a:lstStyle/>
          <a:p>
            <a:pPr marL="171450" lvl="0" indent="-171450">
              <a:lnSpc>
                <a:spcPct val="100000"/>
              </a:lnSpc>
              <a:buFont typeface="Arial" panose="020B0604020202020204" pitchFamily="34" charset="0"/>
              <a:buChar char="•"/>
            </a:pPr>
            <a:r>
              <a:rPr lang="en-US" sz="1900"/>
              <a:t>Microkernel architecture is frequently used as part of another architecture</a:t>
            </a:r>
          </a:p>
          <a:p>
            <a:pPr marL="628650" lvl="2" indent="-171450">
              <a:lnSpc>
                <a:spcPct val="100000"/>
              </a:lnSpc>
            </a:pPr>
            <a:r>
              <a:rPr lang="en-US" sz="1900"/>
              <a:t>e.g. replacing one of the layers in a multi-tier architecture with a microkernel</a:t>
            </a:r>
          </a:p>
          <a:p>
            <a:pPr marL="171450" lvl="0" indent="-171450">
              <a:lnSpc>
                <a:spcPct val="100000"/>
              </a:lnSpc>
              <a:buFont typeface="Arial" panose="020B0604020202020204" pitchFamily="34" charset="0"/>
              <a:buChar char="•"/>
            </a:pPr>
            <a:r>
              <a:rPr lang="en-US" sz="1900"/>
              <a:t>Simplicity and extensibility make the microkernel architecture a great starting point for any product-based software</a:t>
            </a:r>
          </a:p>
        </p:txBody>
      </p:sp>
      <p:pic>
        <p:nvPicPr>
          <p:cNvPr id="6" name="Picture 5" descr="Colourful network cables">
            <a:extLst>
              <a:ext uri="{FF2B5EF4-FFF2-40B4-BE49-F238E27FC236}">
                <a16:creationId xmlns:a16="http://schemas.microsoft.com/office/drawing/2014/main" id="{14871F69-5095-805F-10C9-3B513EA709D1}"/>
              </a:ext>
            </a:extLst>
          </p:cNvPr>
          <p:cNvPicPr>
            <a:picLocks noChangeAspect="1"/>
          </p:cNvPicPr>
          <p:nvPr/>
        </p:nvPicPr>
        <p:blipFill rotWithShape="1">
          <a:blip r:embed="rId2">
            <a:extLst>
              <a:ext uri="{28A0092B-C50C-407E-A947-70E740481C1C}">
                <a14:useLocalDpi xmlns:a14="http://schemas.microsoft.com/office/drawing/2010/main" val="0"/>
              </a:ext>
            </a:extLst>
          </a:blip>
          <a:srcRect l="7042" r="26209" b="2"/>
          <a:stretch/>
        </p:blipFill>
        <p:spPr>
          <a:xfrm>
            <a:off x="5980742" y="565167"/>
            <a:ext cx="5654663" cy="5654663"/>
          </a:xfrm>
          <a:prstGeom prst="rect">
            <a:avLst/>
          </a:prstGeom>
        </p:spPr>
      </p:pic>
      <p:sp>
        <p:nvSpPr>
          <p:cNvPr id="48" name="Freeform: Shape 47">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4951350"/>
            <a:ext cx="4292956" cy="1927671"/>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0" name="Group 49">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447993" y="5742897"/>
            <a:ext cx="886141" cy="802496"/>
            <a:chOff x="10948005" y="3272152"/>
            <a:chExt cx="868640" cy="786648"/>
          </a:xfrm>
          <a:solidFill>
            <a:schemeClr val="accent3">
              <a:lumMod val="60000"/>
              <a:lumOff val="40000"/>
            </a:schemeClr>
          </a:solidFill>
        </p:grpSpPr>
        <p:sp>
          <p:nvSpPr>
            <p:cNvPr id="51" name="Freeform: Shape 50">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Freeform: Shape 51">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Freeform: Shape 52">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4"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5"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6"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8414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5566263" cy="1455091"/>
          </a:xfrm>
        </p:spPr>
        <p:txBody>
          <a:bodyPr>
            <a:normAutofit/>
          </a:bodyPr>
          <a:lstStyle/>
          <a:p>
            <a:r>
              <a:rPr lang="en-US" dirty="0"/>
              <a:t>Microkernel architecture</a:t>
            </a:r>
          </a:p>
        </p:txBody>
      </p:sp>
      <p:sp>
        <p:nvSpPr>
          <p:cNvPr id="38" name="Freeform: Shape 37">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0"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41"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2"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3"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6"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525717" y="2796427"/>
            <a:ext cx="5566263" cy="3274503"/>
          </a:xfrm>
        </p:spPr>
        <p:txBody>
          <a:bodyPr>
            <a:normAutofit/>
          </a:bodyPr>
          <a:lstStyle/>
          <a:p>
            <a:pPr lvl="0">
              <a:lnSpc>
                <a:spcPct val="100000"/>
              </a:lnSpc>
            </a:pPr>
            <a:r>
              <a:rPr lang="en-US" sz="1400"/>
              <a:t>Pros</a:t>
            </a:r>
          </a:p>
          <a:p>
            <a:pPr marL="171450" lvl="0" indent="-171450">
              <a:lnSpc>
                <a:spcPct val="100000"/>
              </a:lnSpc>
              <a:buFont typeface="Arial" panose="020B0604020202020204" pitchFamily="34" charset="0"/>
              <a:buChar char="•"/>
            </a:pPr>
            <a:r>
              <a:rPr lang="en-US" sz="1400"/>
              <a:t>Lends itself to agile development</a:t>
            </a:r>
          </a:p>
          <a:p>
            <a:pPr marL="171450" lvl="0" indent="-171450">
              <a:lnSpc>
                <a:spcPct val="100000"/>
              </a:lnSpc>
              <a:buFont typeface="Arial" panose="020B0604020202020204" pitchFamily="34" charset="0"/>
              <a:buChar char="•"/>
            </a:pPr>
            <a:r>
              <a:rPr lang="en-US" sz="1400"/>
              <a:t>Easy to deploy plug-ins</a:t>
            </a:r>
          </a:p>
          <a:p>
            <a:pPr marL="171450" lvl="0" indent="-171450">
              <a:lnSpc>
                <a:spcPct val="100000"/>
              </a:lnSpc>
              <a:buFont typeface="Arial" panose="020B0604020202020204" pitchFamily="34" charset="0"/>
              <a:buChar char="•"/>
            </a:pPr>
            <a:r>
              <a:rPr lang="en-US" sz="1400"/>
              <a:t>Plug-ins can be tested easily due to their stand-alone nature</a:t>
            </a:r>
          </a:p>
          <a:p>
            <a:pPr marL="171450" lvl="0" indent="-171450">
              <a:lnSpc>
                <a:spcPct val="100000"/>
              </a:lnSpc>
              <a:buFont typeface="Arial" panose="020B0604020202020204" pitchFamily="34" charset="0"/>
              <a:buChar char="•"/>
            </a:pPr>
            <a:r>
              <a:rPr lang="en-US" sz="1400"/>
              <a:t>Microkernel systems lend themselves to better performance</a:t>
            </a:r>
          </a:p>
          <a:p>
            <a:pPr lvl="0">
              <a:lnSpc>
                <a:spcPct val="100000"/>
              </a:lnSpc>
            </a:pPr>
            <a:r>
              <a:rPr lang="en-US" sz="1400"/>
              <a:t>Cons</a:t>
            </a:r>
          </a:p>
          <a:p>
            <a:pPr marL="171450" lvl="0" indent="-171450">
              <a:lnSpc>
                <a:spcPct val="100000"/>
              </a:lnSpc>
              <a:buFont typeface="Arial" panose="020B0604020202020204" pitchFamily="34" charset="0"/>
              <a:buChar char="•"/>
            </a:pPr>
            <a:r>
              <a:rPr lang="en-US" sz="1400"/>
              <a:t>Difficult to scale, as major modifications cannot be made to the core system without affecting every plug-in</a:t>
            </a:r>
          </a:p>
          <a:p>
            <a:pPr marL="171450" lvl="0" indent="-171450">
              <a:lnSpc>
                <a:spcPct val="100000"/>
              </a:lnSpc>
              <a:buFont typeface="Arial" panose="020B0604020202020204" pitchFamily="34" charset="0"/>
              <a:buChar char="•"/>
            </a:pPr>
            <a:r>
              <a:rPr lang="en-US" sz="1400"/>
              <a:t>Can be difficult to develop</a:t>
            </a:r>
          </a:p>
        </p:txBody>
      </p:sp>
      <p:pic>
        <p:nvPicPr>
          <p:cNvPr id="6" name="Picture 5" descr="Scales of justice on blue background">
            <a:extLst>
              <a:ext uri="{FF2B5EF4-FFF2-40B4-BE49-F238E27FC236}">
                <a16:creationId xmlns:a16="http://schemas.microsoft.com/office/drawing/2014/main" id="{109FF6C2-933A-102D-49CE-B40C4997ACBA}"/>
              </a:ext>
            </a:extLst>
          </p:cNvPr>
          <p:cNvPicPr>
            <a:picLocks noChangeAspect="1"/>
          </p:cNvPicPr>
          <p:nvPr/>
        </p:nvPicPr>
        <p:blipFill rotWithShape="1">
          <a:blip r:embed="rId2">
            <a:extLst>
              <a:ext uri="{28A0092B-C50C-407E-A947-70E740481C1C}">
                <a14:useLocalDpi xmlns:a14="http://schemas.microsoft.com/office/drawing/2010/main" val="0"/>
              </a:ext>
            </a:extLst>
          </a:blip>
          <a:srcRect l="22467" r="22440" b="-1"/>
          <a:stretch/>
        </p:blipFill>
        <p:spPr>
          <a:xfrm>
            <a:off x="6531789" y="10"/>
            <a:ext cx="5660211" cy="6857990"/>
          </a:xfrm>
          <a:prstGeom prst="rect">
            <a:avLst/>
          </a:prstGeom>
        </p:spPr>
      </p:pic>
      <p:sp>
        <p:nvSpPr>
          <p:cNvPr id="48" name="Freeform: Shape 47">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0" name="Group 49">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1" name="Freeform: Shape 50">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Freeform: Shape 51">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Freeform: Shape 52">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4"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5"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6"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79995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BA995-46C1-DA3E-7321-75DA3CF0927A}"/>
              </a:ext>
            </a:extLst>
          </p:cNvPr>
          <p:cNvSpPr>
            <a:spLocks noGrp="1"/>
          </p:cNvSpPr>
          <p:nvPr>
            <p:ph type="title"/>
          </p:nvPr>
        </p:nvSpPr>
        <p:spPr/>
        <p:txBody>
          <a:bodyPr/>
          <a:lstStyle/>
          <a:p>
            <a:r>
              <a:rPr lang="en-US" dirty="0"/>
              <a:t>Microservices</a:t>
            </a:r>
          </a:p>
        </p:txBody>
      </p:sp>
      <p:sp>
        <p:nvSpPr>
          <p:cNvPr id="3" name="Content Placeholder 2">
            <a:extLst>
              <a:ext uri="{FF2B5EF4-FFF2-40B4-BE49-F238E27FC236}">
                <a16:creationId xmlns:a16="http://schemas.microsoft.com/office/drawing/2014/main" id="{036507CB-C801-F098-D4B8-48110F913B04}"/>
              </a:ext>
            </a:extLst>
          </p:cNvPr>
          <p:cNvSpPr>
            <a:spLocks noGrp="1"/>
          </p:cNvSpPr>
          <p:nvPr>
            <p:ph idx="1"/>
          </p:nvPr>
        </p:nvSpPr>
        <p:spPr/>
        <p:txBody>
          <a:bodyPr>
            <a:normAutofit fontScale="85000" lnSpcReduction="20000"/>
          </a:bodyPr>
          <a:lstStyle/>
          <a:p>
            <a:pPr marL="342900" lvl="0" indent="-342900">
              <a:lnSpc>
                <a:spcPct val="100000"/>
              </a:lnSpc>
              <a:buFont typeface="Arial" panose="020B0604020202020204" pitchFamily="34" charset="0"/>
              <a:buChar char="•"/>
            </a:pPr>
            <a:r>
              <a:rPr lang="en-US" sz="2800" dirty="0"/>
              <a:t>The microservices architecture divides a system into a number of </a:t>
            </a:r>
            <a:r>
              <a:rPr lang="en-US" sz="2800" dirty="0" err="1"/>
              <a:t>seperately</a:t>
            </a:r>
            <a:r>
              <a:rPr lang="en-US" sz="2800" dirty="0"/>
              <a:t> deployed, independent service components</a:t>
            </a:r>
          </a:p>
          <a:p>
            <a:pPr marL="800100" lvl="2" indent="-342900">
              <a:lnSpc>
                <a:spcPct val="100000"/>
              </a:lnSpc>
              <a:buFont typeface="Arial" panose="020B0604020202020204" pitchFamily="34" charset="0"/>
              <a:buChar char="•"/>
            </a:pPr>
            <a:r>
              <a:rPr lang="en-US" sz="2000" dirty="0"/>
              <a:t>Service components are highly </a:t>
            </a:r>
            <a:r>
              <a:rPr lang="en-US" sz="2000" dirty="0" err="1"/>
              <a:t>specialised</a:t>
            </a:r>
            <a:r>
              <a:rPr lang="en-US" sz="2000" dirty="0"/>
              <a:t>, isolated units that serve a single function</a:t>
            </a:r>
          </a:p>
          <a:p>
            <a:pPr marL="800100" lvl="2" indent="-342900">
              <a:lnSpc>
                <a:spcPct val="100000"/>
              </a:lnSpc>
              <a:buFont typeface="Arial" panose="020B0604020202020204" pitchFamily="34" charset="0"/>
              <a:buChar char="•"/>
            </a:pPr>
            <a:r>
              <a:rPr lang="en-US" sz="2000" dirty="0"/>
              <a:t>Services are fully decoupled, and must be accessed via remote access protocols (like REST or SOAP)</a:t>
            </a:r>
          </a:p>
          <a:p>
            <a:pPr marL="342900" lvl="0" indent="-342900">
              <a:lnSpc>
                <a:spcPct val="100000"/>
              </a:lnSpc>
              <a:buFont typeface="Arial" panose="020B0604020202020204" pitchFamily="34" charset="0"/>
              <a:buChar char="•"/>
            </a:pPr>
            <a:r>
              <a:rPr lang="en-US" sz="2800" dirty="0"/>
              <a:t>The microservices architecture is a stripped-down, simplified version of a </a:t>
            </a:r>
            <a:r>
              <a:rPr lang="en-US" sz="2800" b="1" dirty="0"/>
              <a:t>service-based architecture  (SOA)</a:t>
            </a:r>
          </a:p>
          <a:p>
            <a:pPr marL="342900" lvl="0" indent="-342900">
              <a:lnSpc>
                <a:spcPct val="100000"/>
              </a:lnSpc>
              <a:buFont typeface="Arial" panose="020B0604020202020204" pitchFamily="34" charset="0"/>
              <a:buChar char="•"/>
            </a:pPr>
            <a:r>
              <a:rPr lang="en-US" sz="2800" dirty="0"/>
              <a:t>Microservices architectures differ by their topologies</a:t>
            </a:r>
          </a:p>
          <a:p>
            <a:pPr marL="800100" lvl="2" indent="-342900">
              <a:lnSpc>
                <a:spcPct val="100000"/>
              </a:lnSpc>
              <a:buFont typeface="Arial" panose="020B0604020202020204" pitchFamily="34" charset="0"/>
              <a:buChar char="•"/>
            </a:pPr>
            <a:r>
              <a:rPr lang="en-US" sz="2400" dirty="0"/>
              <a:t>API</a:t>
            </a:r>
          </a:p>
          <a:p>
            <a:pPr marL="800100" lvl="2" indent="-342900">
              <a:lnSpc>
                <a:spcPct val="100000"/>
              </a:lnSpc>
              <a:buFont typeface="Arial" panose="020B0604020202020204" pitchFamily="34" charset="0"/>
              <a:buChar char="•"/>
            </a:pPr>
            <a:r>
              <a:rPr lang="en-US" sz="2400" dirty="0"/>
              <a:t>Application</a:t>
            </a:r>
          </a:p>
          <a:p>
            <a:pPr marL="800100" lvl="2" indent="-342900">
              <a:lnSpc>
                <a:spcPct val="100000"/>
              </a:lnSpc>
              <a:buFont typeface="Arial" panose="020B0604020202020204" pitchFamily="34" charset="0"/>
              <a:buChar char="•"/>
            </a:pPr>
            <a:r>
              <a:rPr lang="en-US" sz="2400" dirty="0" err="1"/>
              <a:t>Centralised</a:t>
            </a:r>
            <a:endParaRPr lang="en-US" sz="2400" dirty="0"/>
          </a:p>
        </p:txBody>
      </p:sp>
    </p:spTree>
    <p:extLst>
      <p:ext uri="{BB962C8B-B14F-4D97-AF65-F5344CB8AC3E}">
        <p14:creationId xmlns:p14="http://schemas.microsoft.com/office/powerpoint/2010/main" val="940852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5566263" cy="1455091"/>
          </a:xfrm>
        </p:spPr>
        <p:txBody>
          <a:bodyPr>
            <a:normAutofit/>
          </a:bodyPr>
          <a:lstStyle/>
          <a:p>
            <a:r>
              <a:rPr lang="en-US"/>
              <a:t>Recap</a:t>
            </a:r>
          </a:p>
        </p:txBody>
      </p:sp>
      <p:sp>
        <p:nvSpPr>
          <p:cNvPr id="12" name="Freeform: Shape 1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39"/>
            <a:ext cx="972241" cy="45719"/>
            <a:chOff x="4886325" y="3371754"/>
            <a:chExt cx="2418492" cy="113728"/>
          </a:xfrm>
          <a:solidFill>
            <a:schemeClr val="accent1"/>
          </a:solidFill>
        </p:grpSpPr>
        <p:sp>
          <p:nvSpPr>
            <p:cNvPr id="15"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525717" y="2796427"/>
            <a:ext cx="5566263" cy="3274503"/>
          </a:xfrm>
        </p:spPr>
        <p:txBody>
          <a:bodyPr>
            <a:normAutofit fontScale="92500" lnSpcReduction="10000"/>
          </a:bodyPr>
          <a:lstStyle/>
          <a:p>
            <a:pPr lvl="0"/>
            <a:r>
              <a:rPr lang="en-US" sz="2800" dirty="0"/>
              <a:t>Architectural Styles I</a:t>
            </a:r>
          </a:p>
          <a:p>
            <a:pPr lvl="0"/>
            <a:r>
              <a:rPr lang="en-US" sz="2800" dirty="0"/>
              <a:t>Monolithic</a:t>
            </a:r>
          </a:p>
          <a:p>
            <a:pPr lvl="0"/>
            <a:r>
              <a:rPr lang="en-US" sz="2800" dirty="0"/>
              <a:t>Client-Server</a:t>
            </a:r>
          </a:p>
          <a:p>
            <a:pPr lvl="0"/>
            <a:r>
              <a:rPr lang="en-US" sz="2800" dirty="0"/>
              <a:t>Multi-Tier Models</a:t>
            </a:r>
          </a:p>
          <a:p>
            <a:pPr lvl="0"/>
            <a:r>
              <a:rPr lang="en-US" sz="2800" dirty="0"/>
              <a:t>Representational State Transfer</a:t>
            </a:r>
          </a:p>
          <a:p>
            <a:pPr lvl="0"/>
            <a:r>
              <a:rPr lang="en-US" sz="2800" dirty="0"/>
              <a:t>Peer-to-Peer</a:t>
            </a:r>
          </a:p>
        </p:txBody>
      </p:sp>
      <p:pic>
        <p:nvPicPr>
          <p:cNvPr id="6" name="Picture 5" descr="Cubes connected with a red line">
            <a:extLst>
              <a:ext uri="{FF2B5EF4-FFF2-40B4-BE49-F238E27FC236}">
                <a16:creationId xmlns:a16="http://schemas.microsoft.com/office/drawing/2014/main" id="{40ED23B8-0EFB-0C37-90E5-7A811F1E5D06}"/>
              </a:ext>
            </a:extLst>
          </p:cNvPr>
          <p:cNvPicPr>
            <a:picLocks noChangeAspect="1"/>
          </p:cNvPicPr>
          <p:nvPr/>
        </p:nvPicPr>
        <p:blipFill rotWithShape="1">
          <a:blip r:embed="rId2"/>
          <a:srcRect l="23653" r="12870" b="-6"/>
          <a:stretch/>
        </p:blipFill>
        <p:spPr>
          <a:xfrm>
            <a:off x="6531789" y="10"/>
            <a:ext cx="5660211" cy="6857990"/>
          </a:xfrm>
          <a:prstGeom prst="rect">
            <a:avLst/>
          </a:prstGeom>
        </p:spPr>
      </p:pic>
      <p:sp>
        <p:nvSpPr>
          <p:cNvPr id="22" name="Freeform: Shape 21">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30"/>
            <a:ext cx="886141" cy="802497"/>
            <a:chOff x="10948005" y="3272152"/>
            <a:chExt cx="868640" cy="786648"/>
          </a:xfrm>
          <a:solidFill>
            <a:schemeClr val="accent1"/>
          </a:solidFill>
        </p:grpSpPr>
        <p:sp>
          <p:nvSpPr>
            <p:cNvPr id="25" name="Freeform: Shape 24">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45062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4663649" cy="1455091"/>
          </a:xfrm>
        </p:spPr>
        <p:txBody>
          <a:bodyPr>
            <a:normAutofit/>
          </a:bodyPr>
          <a:lstStyle/>
          <a:p>
            <a:r>
              <a:rPr lang="en-US" dirty="0"/>
              <a:t>Microservices</a:t>
            </a:r>
          </a:p>
        </p:txBody>
      </p:sp>
      <p:sp>
        <p:nvSpPr>
          <p:cNvPr id="60" name="Freeform: Shape 37">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1"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62"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2"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3"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4"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5"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6"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525717" y="2796427"/>
            <a:ext cx="4663649" cy="3274503"/>
          </a:xfrm>
        </p:spPr>
        <p:txBody>
          <a:bodyPr>
            <a:normAutofit fontScale="70000" lnSpcReduction="20000"/>
          </a:bodyPr>
          <a:lstStyle/>
          <a:p>
            <a:pPr lvl="0"/>
            <a:r>
              <a:rPr lang="en-US" dirty="0"/>
              <a:t>API Topology</a:t>
            </a:r>
          </a:p>
          <a:p>
            <a:pPr marL="342900" indent="-342900">
              <a:buFont typeface="Arial" panose="020B0604020202020204" pitchFamily="34" charset="0"/>
              <a:buChar char="•"/>
            </a:pPr>
            <a:r>
              <a:rPr lang="en-US" dirty="0"/>
              <a:t>organized around their exposed </a:t>
            </a:r>
            <a:r>
              <a:rPr lang="en-US" b="1" dirty="0"/>
              <a:t>APIs (Application Programming Interfaces)</a:t>
            </a:r>
          </a:p>
          <a:p>
            <a:pPr marL="171450" lvl="0" indent="-171450">
              <a:buFont typeface="Arial" panose="020B0604020202020204" pitchFamily="34" charset="0"/>
              <a:buChar char="•"/>
            </a:pPr>
            <a:r>
              <a:rPr lang="en-US" dirty="0"/>
              <a:t>Isolated services accessed via an API</a:t>
            </a:r>
          </a:p>
          <a:p>
            <a:pPr marL="171450" indent="-171450">
              <a:buFont typeface="Arial" panose="020B0604020202020204" pitchFamily="34" charset="0"/>
              <a:buChar char="•"/>
            </a:pPr>
            <a:r>
              <a:rPr lang="en-US" dirty="0"/>
              <a:t>Services communicate with each other primarily through these APIs, often using HTTP or other protocols like </a:t>
            </a:r>
            <a:r>
              <a:rPr lang="en-US" dirty="0" err="1"/>
              <a:t>gRPC</a:t>
            </a:r>
            <a:endParaRPr lang="en-US" dirty="0"/>
          </a:p>
          <a:p>
            <a:pPr marL="171450" lvl="0" indent="-171450">
              <a:buFont typeface="Arial" panose="020B0604020202020204" pitchFamily="34" charset="0"/>
              <a:buChar char="•"/>
            </a:pPr>
            <a:r>
              <a:rPr lang="en-US" dirty="0"/>
              <a:t>Commonly used by Google and Amazon web services</a:t>
            </a:r>
          </a:p>
          <a:p>
            <a:pPr marL="171450" indent="-171450">
              <a:buFont typeface="Arial" panose="020B0604020202020204" pitchFamily="34" charset="0"/>
              <a:buChar char="•"/>
            </a:pPr>
            <a:r>
              <a:rPr lang="en-US" dirty="0"/>
              <a:t>emphasizes the decoupling of services and enables flexibility in scaling, deployment, and maintenance.</a:t>
            </a:r>
          </a:p>
        </p:txBody>
      </p:sp>
      <p:pic>
        <p:nvPicPr>
          <p:cNvPr id="4" name="Picture 3" descr="A diagram of a application programming interface&#10;&#10;Description automatically generated">
            <a:extLst>
              <a:ext uri="{FF2B5EF4-FFF2-40B4-BE49-F238E27FC236}">
                <a16:creationId xmlns:a16="http://schemas.microsoft.com/office/drawing/2014/main" id="{D0FAA172-C9CD-D936-E4EC-F210448537F3}"/>
              </a:ext>
            </a:extLst>
          </p:cNvPr>
          <p:cNvPicPr/>
          <p:nvPr/>
        </p:nvPicPr>
        <p:blipFill>
          <a:blip r:embed="rId3"/>
          <a:stretch>
            <a:fillRect/>
          </a:stretch>
        </p:blipFill>
        <p:spPr>
          <a:xfrm>
            <a:off x="5953780" y="1593479"/>
            <a:ext cx="5660211" cy="3580083"/>
          </a:xfrm>
          <a:prstGeom prst="rect">
            <a:avLst/>
          </a:prstGeom>
        </p:spPr>
      </p:pic>
      <p:sp>
        <p:nvSpPr>
          <p:cNvPr id="67" name="Freeform: Shape 47">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8" name="Group 67">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69" name="Freeform: Shape 50">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0" name="Freeform: Shape 51">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1" name="Freeform: Shape 52">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2"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73"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4"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5" name="Freeform: Shape 56">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29891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45F7111-C44E-9265-C885-8FACF068E15E}"/>
              </a:ext>
            </a:extLst>
          </p:cNvPr>
          <p:cNvSpPr>
            <a:spLocks noGrp="1"/>
          </p:cNvSpPr>
          <p:nvPr>
            <p:ph type="title"/>
          </p:nvPr>
        </p:nvSpPr>
        <p:spPr>
          <a:xfrm>
            <a:off x="525717" y="787068"/>
            <a:ext cx="4663649" cy="1455091"/>
          </a:xfrm>
        </p:spPr>
        <p:txBody>
          <a:bodyPr>
            <a:normAutofit/>
          </a:bodyPr>
          <a:lstStyle/>
          <a:p>
            <a:r>
              <a:rPr lang="en-US" dirty="0"/>
              <a:t> Microservices</a:t>
            </a:r>
          </a:p>
        </p:txBody>
      </p:sp>
      <p:sp>
        <p:nvSpPr>
          <p:cNvPr id="11" name="Freeform: Shape 10">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61141F38-928A-7D85-7EC2-8565CDFD0B0C}"/>
              </a:ext>
            </a:extLst>
          </p:cNvPr>
          <p:cNvSpPr>
            <a:spLocks noGrp="1"/>
          </p:cNvSpPr>
          <p:nvPr>
            <p:ph idx="1"/>
          </p:nvPr>
        </p:nvSpPr>
        <p:spPr>
          <a:xfrm>
            <a:off x="525717" y="2796427"/>
            <a:ext cx="4663649" cy="3274503"/>
          </a:xfrm>
        </p:spPr>
        <p:txBody>
          <a:bodyPr>
            <a:normAutofit/>
          </a:bodyPr>
          <a:lstStyle/>
          <a:p>
            <a:pPr lvl="0">
              <a:lnSpc>
                <a:spcPct val="100000"/>
              </a:lnSpc>
            </a:pPr>
            <a:r>
              <a:rPr lang="en-US" sz="1700"/>
              <a:t>Application Topology</a:t>
            </a:r>
          </a:p>
          <a:p>
            <a:pPr marL="342900" indent="-342900">
              <a:lnSpc>
                <a:spcPct val="100000"/>
              </a:lnSpc>
              <a:buFont typeface="Arial" panose="020B0604020202020204" pitchFamily="34" charset="0"/>
              <a:buChar char="•"/>
            </a:pPr>
            <a:r>
              <a:rPr lang="en-US" sz="1700"/>
              <a:t>microservices are organized based on their roles or responsibilities within the overall application.</a:t>
            </a:r>
          </a:p>
          <a:p>
            <a:pPr marL="342900" lvl="0" indent="-342900">
              <a:lnSpc>
                <a:spcPct val="100000"/>
              </a:lnSpc>
              <a:buFont typeface="Arial" panose="020B0604020202020204" pitchFamily="34" charset="0"/>
              <a:buChar char="•"/>
            </a:pPr>
            <a:r>
              <a:rPr lang="en-US" sz="1700"/>
              <a:t>Services accessed by a traditional client application rather than a lightweight API</a:t>
            </a:r>
          </a:p>
          <a:p>
            <a:pPr marL="342900" lvl="0" indent="-342900">
              <a:lnSpc>
                <a:spcPct val="100000"/>
              </a:lnSpc>
              <a:buFont typeface="Arial" panose="020B0604020202020204" pitchFamily="34" charset="0"/>
              <a:buChar char="•"/>
            </a:pPr>
            <a:r>
              <a:rPr lang="en-US" sz="1700"/>
              <a:t>Services tend to be larger, representing portions of a business application rather than single action services</a:t>
            </a:r>
          </a:p>
        </p:txBody>
      </p:sp>
      <p:pic>
        <p:nvPicPr>
          <p:cNvPr id="4" name="Picture 3">
            <a:extLst>
              <a:ext uri="{FF2B5EF4-FFF2-40B4-BE49-F238E27FC236}">
                <a16:creationId xmlns:a16="http://schemas.microsoft.com/office/drawing/2014/main" id="{7063B4D6-1841-7E64-0506-A84E34F8C11C}"/>
              </a:ext>
            </a:extLst>
          </p:cNvPr>
          <p:cNvPicPr/>
          <p:nvPr/>
        </p:nvPicPr>
        <p:blipFill>
          <a:blip r:embed="rId3"/>
          <a:stretch>
            <a:fillRect/>
          </a:stretch>
        </p:blipFill>
        <p:spPr>
          <a:xfrm>
            <a:off x="5953780" y="1643007"/>
            <a:ext cx="5660211" cy="3481028"/>
          </a:xfrm>
          <a:prstGeom prst="rect">
            <a:avLst/>
          </a:prstGeom>
        </p:spPr>
      </p:pic>
      <p:sp>
        <p:nvSpPr>
          <p:cNvPr id="21" name="Freeform: Shape 20">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3" name="Group 22">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4" name="Freeform: Shape 23">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51469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0543B40-BBF6-C7D4-AB3F-9B6CCF9A98D1}"/>
              </a:ext>
            </a:extLst>
          </p:cNvPr>
          <p:cNvSpPr>
            <a:spLocks noGrp="1"/>
          </p:cNvSpPr>
          <p:nvPr>
            <p:ph type="title"/>
          </p:nvPr>
        </p:nvSpPr>
        <p:spPr>
          <a:xfrm>
            <a:off x="525717" y="787068"/>
            <a:ext cx="4663649" cy="1455091"/>
          </a:xfrm>
        </p:spPr>
        <p:txBody>
          <a:bodyPr>
            <a:normAutofit/>
          </a:bodyPr>
          <a:lstStyle/>
          <a:p>
            <a:r>
              <a:rPr lang="en-US" dirty="0"/>
              <a:t>Microservices</a:t>
            </a:r>
          </a:p>
        </p:txBody>
      </p:sp>
      <p:sp>
        <p:nvSpPr>
          <p:cNvPr id="12" name="Freeform: Shape 1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5"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92676E37-2B76-FB08-8931-23D52CDF913F}"/>
              </a:ext>
            </a:extLst>
          </p:cNvPr>
          <p:cNvSpPr>
            <a:spLocks noGrp="1"/>
          </p:cNvSpPr>
          <p:nvPr>
            <p:ph idx="1"/>
          </p:nvPr>
        </p:nvSpPr>
        <p:spPr>
          <a:xfrm>
            <a:off x="525717" y="2796427"/>
            <a:ext cx="4663649" cy="3274503"/>
          </a:xfrm>
        </p:spPr>
        <p:txBody>
          <a:bodyPr>
            <a:normAutofit/>
          </a:bodyPr>
          <a:lstStyle/>
          <a:p>
            <a:pPr lvl="0"/>
            <a:r>
              <a:rPr lang="en-US"/>
              <a:t>Centralised Topology</a:t>
            </a:r>
          </a:p>
          <a:p>
            <a:pPr marL="342900" lvl="0" indent="-342900">
              <a:buFont typeface="Arial" panose="020B0604020202020204" pitchFamily="34" charset="0"/>
              <a:buChar char="•"/>
            </a:pPr>
            <a:r>
              <a:rPr lang="en-US"/>
              <a:t>Access to services mediated by a lightweight message broker</a:t>
            </a:r>
          </a:p>
          <a:p>
            <a:pPr marL="342900" lvl="0" indent="-342900">
              <a:buFont typeface="Arial" panose="020B0604020202020204" pitchFamily="34" charset="0"/>
              <a:buChar char="•"/>
            </a:pPr>
            <a:r>
              <a:rPr lang="en-US"/>
              <a:t>Allows greater control over services</a:t>
            </a:r>
          </a:p>
          <a:p>
            <a:pPr marL="342900" lvl="0" indent="-342900">
              <a:buFont typeface="Arial" panose="020B0604020202020204" pitchFamily="34" charset="0"/>
              <a:buChar char="•"/>
            </a:pPr>
            <a:r>
              <a:rPr lang="en-US"/>
              <a:t>Can better spread the load of service accesses</a:t>
            </a:r>
          </a:p>
          <a:p>
            <a:pPr marL="342900" lvl="0" indent="-342900">
              <a:buFont typeface="Arial" panose="020B0604020202020204" pitchFamily="34" charset="0"/>
              <a:buChar char="•"/>
            </a:pPr>
            <a:r>
              <a:rPr lang="en-US"/>
              <a:t>However, introduces a single point of failure</a:t>
            </a:r>
          </a:p>
        </p:txBody>
      </p:sp>
      <p:pic>
        <p:nvPicPr>
          <p:cNvPr id="5" name="Picture 4">
            <a:extLst>
              <a:ext uri="{FF2B5EF4-FFF2-40B4-BE49-F238E27FC236}">
                <a16:creationId xmlns:a16="http://schemas.microsoft.com/office/drawing/2014/main" id="{A6AC7A22-6541-A795-98CC-9C99C7DC604B}"/>
              </a:ext>
            </a:extLst>
          </p:cNvPr>
          <p:cNvPicPr/>
          <p:nvPr/>
        </p:nvPicPr>
        <p:blipFill>
          <a:blip r:embed="rId2"/>
          <a:stretch>
            <a:fillRect/>
          </a:stretch>
        </p:blipFill>
        <p:spPr>
          <a:xfrm>
            <a:off x="5953780" y="1126512"/>
            <a:ext cx="5660211" cy="4514018"/>
          </a:xfrm>
          <a:prstGeom prst="rect">
            <a:avLst/>
          </a:prstGeom>
        </p:spPr>
      </p:pic>
      <p:sp>
        <p:nvSpPr>
          <p:cNvPr id="22" name="Freeform: Shape 21">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5" name="Freeform: Shape 24">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99224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0"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1" name="Group 5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4"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5"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56"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82F61A5-EE97-C35B-4360-3D7638196E44}"/>
              </a:ext>
            </a:extLst>
          </p:cNvPr>
          <p:cNvSpPr>
            <a:spLocks noGrp="1"/>
          </p:cNvSpPr>
          <p:nvPr>
            <p:ph type="title"/>
          </p:nvPr>
        </p:nvSpPr>
        <p:spPr>
          <a:xfrm>
            <a:off x="530352" y="589788"/>
            <a:ext cx="4884481" cy="2510921"/>
          </a:xfrm>
        </p:spPr>
        <p:txBody>
          <a:bodyPr vert="horz" lIns="91440" tIns="45720" rIns="91440" bIns="45720" rtlCol="0" anchor="b">
            <a:normAutofit/>
          </a:bodyPr>
          <a:lstStyle/>
          <a:p>
            <a:r>
              <a:rPr lang="en-US" sz="4000"/>
              <a:t>Microservices</a:t>
            </a:r>
          </a:p>
        </p:txBody>
      </p:sp>
      <p:sp>
        <p:nvSpPr>
          <p:cNvPr id="3" name="Content Placeholder 2">
            <a:extLst>
              <a:ext uri="{FF2B5EF4-FFF2-40B4-BE49-F238E27FC236}">
                <a16:creationId xmlns:a16="http://schemas.microsoft.com/office/drawing/2014/main" id="{0E5E2495-5D5B-D483-A19A-9E3464DB3E31}"/>
              </a:ext>
            </a:extLst>
          </p:cNvPr>
          <p:cNvSpPr>
            <a:spLocks noGrp="1"/>
          </p:cNvSpPr>
          <p:nvPr>
            <p:ph idx="1"/>
          </p:nvPr>
        </p:nvSpPr>
        <p:spPr>
          <a:xfrm>
            <a:off x="530352" y="3509963"/>
            <a:ext cx="4884481" cy="2058352"/>
          </a:xfrm>
        </p:spPr>
        <p:txBody>
          <a:bodyPr vert="horz" lIns="91440" tIns="45720" rIns="91440" bIns="45720" rtlCol="0">
            <a:normAutofit/>
          </a:bodyPr>
          <a:lstStyle/>
          <a:p>
            <a:r>
              <a:rPr lang="en-US" dirty="0"/>
              <a:t>Example: an e-commerce application</a:t>
            </a:r>
          </a:p>
        </p:txBody>
      </p:sp>
      <p:grpSp>
        <p:nvGrpSpPr>
          <p:cNvPr id="57"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58"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59"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0"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1"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2"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63" name="Freeform: Shape 39">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a:extLst>
              <a:ext uri="{FF2B5EF4-FFF2-40B4-BE49-F238E27FC236}">
                <a16:creationId xmlns:a16="http://schemas.microsoft.com/office/drawing/2014/main" id="{C41F5B86-F14B-F13F-406B-6A9D8B293375}"/>
              </a:ext>
            </a:extLst>
          </p:cNvPr>
          <p:cNvPicPr/>
          <p:nvPr/>
        </p:nvPicPr>
        <p:blipFill>
          <a:blip r:embed="rId2"/>
          <a:stretch>
            <a:fillRect/>
          </a:stretch>
        </p:blipFill>
        <p:spPr>
          <a:xfrm>
            <a:off x="5961842" y="1475418"/>
            <a:ext cx="5683149" cy="3907164"/>
          </a:xfrm>
          <a:prstGeom prst="rect">
            <a:avLst/>
          </a:prstGeom>
        </p:spPr>
      </p:pic>
      <p:sp>
        <p:nvSpPr>
          <p:cNvPr id="64" name="Freeform: Shape 41">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5" name="Group 64">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66" name="Freeform: Shape 44">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42901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76CC8B4-E4FE-9A10-D765-E9A027BF9206}"/>
              </a:ext>
            </a:extLst>
          </p:cNvPr>
          <p:cNvSpPr>
            <a:spLocks noGrp="1"/>
          </p:cNvSpPr>
          <p:nvPr>
            <p:ph type="title"/>
          </p:nvPr>
        </p:nvSpPr>
        <p:spPr>
          <a:xfrm>
            <a:off x="525717" y="787068"/>
            <a:ext cx="4663649" cy="1455091"/>
          </a:xfrm>
        </p:spPr>
        <p:txBody>
          <a:bodyPr>
            <a:normAutofit/>
          </a:bodyPr>
          <a:lstStyle/>
          <a:p>
            <a:r>
              <a:rPr lang="en-US" dirty="0"/>
              <a:t>Microservices</a:t>
            </a:r>
          </a:p>
        </p:txBody>
      </p:sp>
      <p:sp>
        <p:nvSpPr>
          <p:cNvPr id="119" name="Freeform: Shape 96">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0"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21"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1"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22"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3"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4"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5"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12E8FD7F-0134-B416-C4A3-BDB97E42FB52}"/>
              </a:ext>
            </a:extLst>
          </p:cNvPr>
          <p:cNvSpPr>
            <a:spLocks noGrp="1"/>
          </p:cNvSpPr>
          <p:nvPr>
            <p:ph idx="1"/>
          </p:nvPr>
        </p:nvSpPr>
        <p:spPr>
          <a:xfrm>
            <a:off x="525717" y="2796427"/>
            <a:ext cx="5570283" cy="3274503"/>
          </a:xfrm>
        </p:spPr>
        <p:txBody>
          <a:bodyPr>
            <a:normAutofit/>
          </a:bodyPr>
          <a:lstStyle/>
          <a:p>
            <a:pPr>
              <a:lnSpc>
                <a:spcPct val="100000"/>
              </a:lnSpc>
            </a:pPr>
            <a:r>
              <a:rPr lang="en-US" dirty="0"/>
              <a:t>Example: Uber architecture</a:t>
            </a:r>
          </a:p>
          <a:p>
            <a:pPr marL="342900" lvl="0" indent="-342900">
              <a:lnSpc>
                <a:spcPct val="100000"/>
              </a:lnSpc>
              <a:buFont typeface="Arial" panose="020B0604020202020204" pitchFamily="34" charset="0"/>
              <a:buChar char="•"/>
            </a:pPr>
            <a:r>
              <a:rPr lang="en-US" dirty="0"/>
              <a:t>Microservices handle functions like billing, trip management, notifications, etc.</a:t>
            </a:r>
          </a:p>
          <a:p>
            <a:pPr marL="342900" lvl="0" indent="-342900">
              <a:lnSpc>
                <a:spcPct val="100000"/>
              </a:lnSpc>
              <a:buFont typeface="Arial" panose="020B0604020202020204" pitchFamily="34" charset="0"/>
              <a:buChar char="•"/>
            </a:pPr>
            <a:r>
              <a:rPr lang="en-US" dirty="0"/>
              <a:t>Individual services are deployed to multiple regions to improve accessibility</a:t>
            </a:r>
          </a:p>
          <a:p>
            <a:pPr marL="342900" lvl="0" indent="-342900">
              <a:lnSpc>
                <a:spcPct val="100000"/>
              </a:lnSpc>
              <a:buFont typeface="Arial" panose="020B0604020202020204" pitchFamily="34" charset="0"/>
              <a:buChar char="•"/>
            </a:pPr>
            <a:r>
              <a:rPr lang="en-US" dirty="0"/>
              <a:t>Results in a complex web of microservices </a:t>
            </a:r>
          </a:p>
          <a:p>
            <a:pPr>
              <a:lnSpc>
                <a:spcPct val="100000"/>
              </a:lnSpc>
            </a:pPr>
            <a:endParaRPr lang="en-US" dirty="0"/>
          </a:p>
        </p:txBody>
      </p:sp>
      <p:pic>
        <p:nvPicPr>
          <p:cNvPr id="4" name="Picture 3">
            <a:extLst>
              <a:ext uri="{FF2B5EF4-FFF2-40B4-BE49-F238E27FC236}">
                <a16:creationId xmlns:a16="http://schemas.microsoft.com/office/drawing/2014/main" id="{457543F5-664D-A6A8-2FCA-51DE98A6B520}"/>
              </a:ext>
            </a:extLst>
          </p:cNvPr>
          <p:cNvPicPr/>
          <p:nvPr/>
        </p:nvPicPr>
        <p:blipFill>
          <a:blip r:embed="rId2"/>
          <a:stretch>
            <a:fillRect/>
          </a:stretch>
        </p:blipFill>
        <p:spPr>
          <a:xfrm>
            <a:off x="5953780" y="914254"/>
            <a:ext cx="5660211" cy="4938534"/>
          </a:xfrm>
          <a:prstGeom prst="rect">
            <a:avLst/>
          </a:prstGeom>
        </p:spPr>
      </p:pic>
      <p:sp>
        <p:nvSpPr>
          <p:cNvPr id="126" name="Freeform: Shape 106">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7" name="Group 126">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8" name="Freeform: Shape 109">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9" name="Freeform: Shape 110">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0" name="Freeform: Shape 111">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1"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32"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33"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34" name="Freeform: Shape 115">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36660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0" name="Rectangle 17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76CC8B4-E4FE-9A10-D765-E9A027BF9206}"/>
              </a:ext>
            </a:extLst>
          </p:cNvPr>
          <p:cNvSpPr>
            <a:spLocks noGrp="1"/>
          </p:cNvSpPr>
          <p:nvPr>
            <p:ph type="title"/>
          </p:nvPr>
        </p:nvSpPr>
        <p:spPr>
          <a:xfrm>
            <a:off x="525717" y="787068"/>
            <a:ext cx="4663649" cy="1455091"/>
          </a:xfrm>
        </p:spPr>
        <p:txBody>
          <a:bodyPr>
            <a:normAutofit/>
          </a:bodyPr>
          <a:lstStyle/>
          <a:p>
            <a:r>
              <a:rPr lang="en-US" dirty="0"/>
              <a:t>Microservices</a:t>
            </a:r>
          </a:p>
        </p:txBody>
      </p:sp>
      <p:sp>
        <p:nvSpPr>
          <p:cNvPr id="181" name="Freeform: Shape 140">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2"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44"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5"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46"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47"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48"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9"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12E8FD7F-0134-B416-C4A3-BDB97E42FB52}"/>
              </a:ext>
            </a:extLst>
          </p:cNvPr>
          <p:cNvSpPr>
            <a:spLocks noGrp="1"/>
          </p:cNvSpPr>
          <p:nvPr>
            <p:ph idx="1"/>
          </p:nvPr>
        </p:nvSpPr>
        <p:spPr>
          <a:xfrm>
            <a:off x="525717" y="2796427"/>
            <a:ext cx="4663649" cy="3274503"/>
          </a:xfrm>
        </p:spPr>
        <p:txBody>
          <a:bodyPr>
            <a:normAutofit/>
          </a:bodyPr>
          <a:lstStyle/>
          <a:p>
            <a:r>
              <a:rPr lang="en-US"/>
              <a:t>Example: Uber architecture</a:t>
            </a:r>
          </a:p>
          <a:p>
            <a:pPr marL="342900" lvl="0" indent="-342900">
              <a:buFont typeface="Arial" panose="020B0604020202020204" pitchFamily="34" charset="0"/>
              <a:buChar char="•"/>
            </a:pPr>
            <a:r>
              <a:rPr lang="en-ZA">
                <a:effectLst/>
                <a:latin typeface="Arial" panose="020B0604020202020204" pitchFamily="34" charset="0"/>
                <a:ea typeface="Arial" panose="020B0604020202020204" pitchFamily="34" charset="0"/>
              </a:rPr>
              <a:t>Uber microservices ca. 2019</a:t>
            </a:r>
            <a:r>
              <a:rPr lang="en-ZA">
                <a:effectLst/>
              </a:rPr>
              <a:t> </a:t>
            </a:r>
            <a:endParaRPr lang="en-US"/>
          </a:p>
        </p:txBody>
      </p:sp>
      <p:pic>
        <p:nvPicPr>
          <p:cNvPr id="4" name="Picture 3">
            <a:extLst>
              <a:ext uri="{FF2B5EF4-FFF2-40B4-BE49-F238E27FC236}">
                <a16:creationId xmlns:a16="http://schemas.microsoft.com/office/drawing/2014/main" id="{457543F5-664D-A6A8-2FCA-51DE98A6B520}"/>
              </a:ext>
            </a:extLst>
          </p:cNvPr>
          <p:cNvPicPr/>
          <p:nvPr/>
        </p:nvPicPr>
        <p:blipFill>
          <a:blip r:embed="rId2">
            <a:extLst>
              <a:ext uri="{28A0092B-C50C-407E-A947-70E740481C1C}">
                <a14:useLocalDpi xmlns:a14="http://schemas.microsoft.com/office/drawing/2010/main" val="0"/>
              </a:ext>
            </a:extLst>
          </a:blip>
          <a:stretch/>
        </p:blipFill>
        <p:spPr>
          <a:xfrm>
            <a:off x="5953780" y="1519068"/>
            <a:ext cx="5660211" cy="3728905"/>
          </a:xfrm>
          <a:prstGeom prst="rect">
            <a:avLst/>
          </a:prstGeom>
        </p:spPr>
      </p:pic>
      <p:sp>
        <p:nvSpPr>
          <p:cNvPr id="183" name="Freeform: Shape 150">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84" name="Group 183">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54" name="Freeform: Shape 153">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5" name="Freeform: Shape 154">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6" name="Freeform: Shape 155">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7"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58"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59"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73710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4663649" cy="1455091"/>
          </a:xfrm>
        </p:spPr>
        <p:txBody>
          <a:bodyPr>
            <a:normAutofit/>
          </a:bodyPr>
          <a:lstStyle/>
          <a:p>
            <a:r>
              <a:rPr lang="en-US" sz="3200" dirty="0"/>
              <a:t>Microservices</a:t>
            </a:r>
            <a:endParaRPr lang="en-US" sz="3300" dirty="0"/>
          </a:p>
        </p:txBody>
      </p:sp>
      <p:sp>
        <p:nvSpPr>
          <p:cNvPr id="54" name="Freeform: Shape 53">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6"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57"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58"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59"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0"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1"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2"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4" name="Picture 3">
            <a:extLst>
              <a:ext uri="{FF2B5EF4-FFF2-40B4-BE49-F238E27FC236}">
                <a16:creationId xmlns:a16="http://schemas.microsoft.com/office/drawing/2014/main" id="{54B86CC5-E3C2-93E1-E6B5-F1E50610657E}"/>
              </a:ext>
            </a:extLst>
          </p:cNvPr>
          <p:cNvPicPr/>
          <p:nvPr/>
        </p:nvPicPr>
        <p:blipFill>
          <a:blip r:embed="rId3"/>
          <a:stretch>
            <a:fillRect/>
          </a:stretch>
        </p:blipFill>
        <p:spPr>
          <a:xfrm>
            <a:off x="5953780" y="1585572"/>
            <a:ext cx="5660211" cy="3595897"/>
          </a:xfrm>
          <a:prstGeom prst="rect">
            <a:avLst/>
          </a:prstGeom>
        </p:spPr>
      </p:pic>
      <p:sp>
        <p:nvSpPr>
          <p:cNvPr id="64" name="Freeform: Shape 63">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6" name="Group 65">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67" name="Freeform: Shape 66">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8" name="Freeform: Shape 67">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9" name="Freeform: Shape 68">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0"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71"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2"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33" name="Content Placeholder">
            <a:extLst>
              <a:ext uri="{FF2B5EF4-FFF2-40B4-BE49-F238E27FC236}">
                <a16:creationId xmlns:a16="http://schemas.microsoft.com/office/drawing/2014/main" id="{292ADDD8-0896-FF40-C500-4100AC4EEE96}"/>
              </a:ext>
            </a:extLst>
          </p:cNvPr>
          <p:cNvGraphicFramePr>
            <a:graphicFrameLocks noGrp="1"/>
          </p:cNvGraphicFramePr>
          <p:nvPr>
            <p:ph idx="1"/>
            <p:extLst>
              <p:ext uri="{D42A27DB-BD31-4B8C-83A1-F6EECF244321}">
                <p14:modId xmlns:p14="http://schemas.microsoft.com/office/powerpoint/2010/main" val="59776848"/>
              </p:ext>
            </p:extLst>
          </p:nvPr>
        </p:nvGraphicFramePr>
        <p:xfrm>
          <a:off x="525717" y="2796427"/>
          <a:ext cx="4663649" cy="32745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59408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5566263" cy="1455091"/>
          </a:xfrm>
        </p:spPr>
        <p:txBody>
          <a:bodyPr>
            <a:normAutofit/>
          </a:bodyPr>
          <a:lstStyle/>
          <a:p>
            <a:r>
              <a:rPr lang="en-US" dirty="0"/>
              <a:t>Microservices</a:t>
            </a:r>
          </a:p>
        </p:txBody>
      </p:sp>
      <p:sp>
        <p:nvSpPr>
          <p:cNvPr id="12" name="Freeform: Shape 1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39"/>
            <a:ext cx="972241" cy="45719"/>
            <a:chOff x="4886325" y="3371754"/>
            <a:chExt cx="2418492" cy="113728"/>
          </a:xfrm>
          <a:solidFill>
            <a:schemeClr val="accent1"/>
          </a:solidFill>
        </p:grpSpPr>
        <p:sp>
          <p:nvSpPr>
            <p:cNvPr id="15"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525717" y="2796427"/>
            <a:ext cx="5698779" cy="3210100"/>
          </a:xfrm>
        </p:spPr>
        <p:txBody>
          <a:bodyPr>
            <a:normAutofit fontScale="32500" lnSpcReduction="20000"/>
          </a:bodyPr>
          <a:lstStyle/>
          <a:p>
            <a:pPr lvl="0">
              <a:lnSpc>
                <a:spcPct val="100000"/>
              </a:lnSpc>
            </a:pPr>
            <a:r>
              <a:rPr lang="en-US" sz="7000" dirty="0"/>
              <a:t>Pros</a:t>
            </a:r>
          </a:p>
          <a:p>
            <a:pPr marL="171450" lvl="0" indent="-171450">
              <a:lnSpc>
                <a:spcPct val="100000"/>
              </a:lnSpc>
              <a:buFont typeface="Arial" panose="020B0604020202020204" pitchFamily="34" charset="0"/>
              <a:buChar char="•"/>
            </a:pPr>
            <a:r>
              <a:rPr lang="en-US" sz="5500" dirty="0"/>
              <a:t>Easy to incorporate into an agile methodology</a:t>
            </a:r>
          </a:p>
          <a:p>
            <a:pPr marL="171450" lvl="0" indent="-171450">
              <a:lnSpc>
                <a:spcPct val="100000"/>
              </a:lnSpc>
              <a:buFont typeface="Arial" panose="020B0604020202020204" pitchFamily="34" charset="0"/>
              <a:buChar char="•"/>
            </a:pPr>
            <a:r>
              <a:rPr lang="en-US" sz="5500" dirty="0"/>
              <a:t>Easy to deploy as each service can be deployed and maintained separately</a:t>
            </a:r>
          </a:p>
          <a:p>
            <a:pPr marL="171450" lvl="0" indent="-171450">
              <a:lnSpc>
                <a:spcPct val="100000"/>
              </a:lnSpc>
              <a:buFont typeface="Arial" panose="020B0604020202020204" pitchFamily="34" charset="0"/>
              <a:buChar char="•"/>
            </a:pPr>
            <a:r>
              <a:rPr lang="en-US" sz="5500" dirty="0"/>
              <a:t>Easy to test each individual service</a:t>
            </a:r>
          </a:p>
          <a:p>
            <a:pPr marL="171450" lvl="0" indent="-171450">
              <a:lnSpc>
                <a:spcPct val="100000"/>
              </a:lnSpc>
              <a:buFont typeface="Arial" panose="020B0604020202020204" pitchFamily="34" charset="0"/>
              <a:buChar char="•"/>
            </a:pPr>
            <a:r>
              <a:rPr lang="en-US" sz="5500" dirty="0"/>
              <a:t>Scales very well – each individual service can be scaled according to demand</a:t>
            </a:r>
          </a:p>
          <a:p>
            <a:pPr marL="171450" lvl="0" indent="-171450">
              <a:lnSpc>
                <a:spcPct val="100000"/>
              </a:lnSpc>
              <a:buFont typeface="Arial" panose="020B0604020202020204" pitchFamily="34" charset="0"/>
              <a:buChar char="•"/>
            </a:pPr>
            <a:r>
              <a:rPr lang="en-US" sz="5500" dirty="0"/>
              <a:t>Easy to develop – separate teams can focus on separate services</a:t>
            </a:r>
          </a:p>
          <a:p>
            <a:pPr marL="171450" lvl="0" indent="-171450">
              <a:lnSpc>
                <a:spcPct val="100000"/>
              </a:lnSpc>
              <a:buFont typeface="Arial" panose="020B0604020202020204" pitchFamily="34" charset="0"/>
              <a:buChar char="•"/>
            </a:pPr>
            <a:r>
              <a:rPr lang="en-US" sz="5500" dirty="0"/>
              <a:t>Robust to failure of individual services</a:t>
            </a:r>
          </a:p>
        </p:txBody>
      </p:sp>
      <p:sp>
        <p:nvSpPr>
          <p:cNvPr id="22" name="Freeform: Shape 21">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30"/>
            <a:ext cx="886141" cy="802497"/>
            <a:chOff x="10948005" y="3272152"/>
            <a:chExt cx="868640" cy="786648"/>
          </a:xfrm>
          <a:solidFill>
            <a:schemeClr val="accent1"/>
          </a:solidFill>
        </p:grpSpPr>
        <p:sp>
          <p:nvSpPr>
            <p:cNvPr id="25" name="Freeform: Shape 24">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0958DCB7-22F2-F8A7-C52F-1B36C1E93BD6}"/>
              </a:ext>
            </a:extLst>
          </p:cNvPr>
          <p:cNvSpPr txBox="1"/>
          <p:nvPr/>
        </p:nvSpPr>
        <p:spPr>
          <a:xfrm>
            <a:off x="6851449" y="2602155"/>
            <a:ext cx="5060643" cy="2400657"/>
          </a:xfrm>
          <a:prstGeom prst="rect">
            <a:avLst/>
          </a:prstGeom>
          <a:noFill/>
        </p:spPr>
        <p:txBody>
          <a:bodyPr wrap="square">
            <a:spAutoFit/>
          </a:bodyPr>
          <a:lstStyle/>
          <a:p>
            <a:pPr lvl="0">
              <a:lnSpc>
                <a:spcPct val="100000"/>
              </a:lnSpc>
            </a:pPr>
            <a:r>
              <a:rPr lang="en-US" sz="2400" dirty="0"/>
              <a:t>Cons</a:t>
            </a:r>
          </a:p>
          <a:p>
            <a:pPr marL="285750" lvl="0" indent="-285750">
              <a:lnSpc>
                <a:spcPct val="100000"/>
              </a:lnSpc>
              <a:buFont typeface="Arial" panose="020B0604020202020204" pitchFamily="34" charset="0"/>
              <a:buChar char="•"/>
            </a:pPr>
            <a:r>
              <a:rPr lang="en-US" sz="1800" dirty="0"/>
              <a:t>Can be difficult to </a:t>
            </a:r>
            <a:r>
              <a:rPr lang="en-US" sz="1800" dirty="0" err="1"/>
              <a:t>optimise</a:t>
            </a:r>
            <a:r>
              <a:rPr lang="en-US" sz="1800" dirty="0"/>
              <a:t> performance due to the high reliance on message passing</a:t>
            </a:r>
          </a:p>
          <a:p>
            <a:pPr marL="285750" lvl="0" indent="-285750">
              <a:lnSpc>
                <a:spcPct val="100000"/>
              </a:lnSpc>
              <a:buFont typeface="Arial" panose="020B0604020202020204" pitchFamily="34" charset="0"/>
              <a:buChar char="•"/>
            </a:pPr>
            <a:r>
              <a:rPr lang="en-US" sz="1800" dirty="0"/>
              <a:t>Not well suited to small applications</a:t>
            </a:r>
          </a:p>
          <a:p>
            <a:pPr marL="285750" lvl="0" indent="-285750">
              <a:lnSpc>
                <a:spcPct val="100000"/>
              </a:lnSpc>
              <a:buFont typeface="Arial" panose="020B0604020202020204" pitchFamily="34" charset="0"/>
              <a:buChar char="•"/>
            </a:pPr>
            <a:r>
              <a:rPr lang="en-US" sz="1800" dirty="0"/>
              <a:t>Hard to test the entire system’s </a:t>
            </a:r>
            <a:r>
              <a:rPr lang="en-US" sz="1800" dirty="0" err="1"/>
              <a:t>behaviour</a:t>
            </a:r>
            <a:endParaRPr lang="en-US" sz="1800" dirty="0"/>
          </a:p>
          <a:p>
            <a:pPr marL="285750" lvl="0" indent="-285750">
              <a:lnSpc>
                <a:spcPct val="100000"/>
              </a:lnSpc>
              <a:buFont typeface="Arial" panose="020B0604020202020204" pitchFamily="34" charset="0"/>
              <a:buChar char="•"/>
            </a:pPr>
            <a:r>
              <a:rPr lang="en-US" sz="1800" dirty="0"/>
              <a:t>Can be costly to set up an entire system of services</a:t>
            </a:r>
          </a:p>
        </p:txBody>
      </p:sp>
    </p:spTree>
    <p:extLst>
      <p:ext uri="{BB962C8B-B14F-4D97-AF65-F5344CB8AC3E}">
        <p14:creationId xmlns:p14="http://schemas.microsoft.com/office/powerpoint/2010/main" val="1985074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ye-girl">
            <a:hlinkClick r:id="" action="ppaction://media"/>
            <a:extLst>
              <a:ext uri="{FF2B5EF4-FFF2-40B4-BE49-F238E27FC236}">
                <a16:creationId xmlns:a16="http://schemas.microsoft.com/office/drawing/2014/main" id="{FDBC2493-25CE-7E6F-9A2C-50AD1BF8889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68727" y="0"/>
            <a:ext cx="4762550" cy="6862862"/>
          </a:xfrm>
          <a:prstGeom prst="rect">
            <a:avLst/>
          </a:prstGeom>
        </p:spPr>
      </p:pic>
    </p:spTree>
    <p:extLst>
      <p:ext uri="{BB962C8B-B14F-4D97-AF65-F5344CB8AC3E}">
        <p14:creationId xmlns:p14="http://schemas.microsoft.com/office/powerpoint/2010/main" val="26009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p:cNvSpPr>
            <a:spLocks noGrp="1"/>
          </p:cNvSpPr>
          <p:nvPr>
            <p:ph type="ctrTitle"/>
          </p:nvPr>
        </p:nvSpPr>
        <p:spPr>
          <a:xfrm>
            <a:off x="525717" y="787068"/>
            <a:ext cx="5566263" cy="1455091"/>
          </a:xfrm>
        </p:spPr>
        <p:txBody>
          <a:bodyPr>
            <a:normAutofit/>
          </a:bodyPr>
          <a:lstStyle/>
          <a:p>
            <a:r>
              <a:rPr lang="en-US"/>
              <a:t>Today’s Topics</a:t>
            </a:r>
          </a:p>
        </p:txBody>
      </p:sp>
      <p:sp>
        <p:nvSpPr>
          <p:cNvPr id="12" name="Freeform: Shape 1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39"/>
            <a:ext cx="972241" cy="45719"/>
            <a:chOff x="4886325" y="3371754"/>
            <a:chExt cx="2418492" cy="113728"/>
          </a:xfrm>
          <a:solidFill>
            <a:schemeClr val="accent1"/>
          </a:solidFill>
        </p:grpSpPr>
        <p:sp>
          <p:nvSpPr>
            <p:cNvPr id="15"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p:cNvSpPr>
            <a:spLocks noGrp="1"/>
          </p:cNvSpPr>
          <p:nvPr>
            <p:ph idx="1"/>
          </p:nvPr>
        </p:nvSpPr>
        <p:spPr>
          <a:xfrm>
            <a:off x="525717" y="2796427"/>
            <a:ext cx="5566263" cy="3274503"/>
          </a:xfrm>
        </p:spPr>
        <p:txBody>
          <a:bodyPr>
            <a:normAutofit lnSpcReduction="10000"/>
          </a:bodyPr>
          <a:lstStyle/>
          <a:p>
            <a:pPr lvl="0">
              <a:lnSpc>
                <a:spcPct val="100000"/>
              </a:lnSpc>
            </a:pPr>
            <a:r>
              <a:rPr lang="en-US" sz="3200" dirty="0"/>
              <a:t>Architectural Styles II:</a:t>
            </a:r>
          </a:p>
          <a:p>
            <a:pPr lvl="1">
              <a:lnSpc>
                <a:spcPct val="100000"/>
              </a:lnSpc>
            </a:pPr>
            <a:r>
              <a:rPr lang="en-US" sz="3200" dirty="0"/>
              <a:t>Pipe-and-Filter</a:t>
            </a:r>
          </a:p>
          <a:p>
            <a:pPr lvl="1">
              <a:lnSpc>
                <a:spcPct val="100000"/>
              </a:lnSpc>
            </a:pPr>
            <a:r>
              <a:rPr lang="en-US" sz="3200" dirty="0"/>
              <a:t>Model-View-Controller</a:t>
            </a:r>
          </a:p>
          <a:p>
            <a:pPr lvl="1">
              <a:lnSpc>
                <a:spcPct val="100000"/>
              </a:lnSpc>
            </a:pPr>
            <a:r>
              <a:rPr lang="en-US" sz="3200" dirty="0"/>
              <a:t>Event-Driven Architecture</a:t>
            </a:r>
          </a:p>
          <a:p>
            <a:pPr lvl="1">
              <a:lnSpc>
                <a:spcPct val="100000"/>
              </a:lnSpc>
            </a:pPr>
            <a:r>
              <a:rPr lang="en-US" sz="3200" dirty="0"/>
              <a:t>Microkernel</a:t>
            </a:r>
          </a:p>
          <a:p>
            <a:pPr lvl="1">
              <a:lnSpc>
                <a:spcPct val="100000"/>
              </a:lnSpc>
            </a:pPr>
            <a:r>
              <a:rPr lang="en-US" sz="3200" dirty="0"/>
              <a:t>Microservices</a:t>
            </a:r>
          </a:p>
        </p:txBody>
      </p:sp>
      <p:pic>
        <p:nvPicPr>
          <p:cNvPr id="6" name="Picture 5">
            <a:extLst>
              <a:ext uri="{FF2B5EF4-FFF2-40B4-BE49-F238E27FC236}">
                <a16:creationId xmlns:a16="http://schemas.microsoft.com/office/drawing/2014/main" id="{11624C4A-80E2-62E5-D153-0D90829BBB57}"/>
              </a:ext>
            </a:extLst>
          </p:cNvPr>
          <p:cNvPicPr>
            <a:picLocks noChangeAspect="1"/>
          </p:cNvPicPr>
          <p:nvPr/>
        </p:nvPicPr>
        <p:blipFill rotWithShape="1">
          <a:blip r:embed="rId2"/>
          <a:srcRect l="25998" r="18990" b="-3"/>
          <a:stretch/>
        </p:blipFill>
        <p:spPr>
          <a:xfrm>
            <a:off x="6531789" y="10"/>
            <a:ext cx="5660211" cy="6857990"/>
          </a:xfrm>
          <a:prstGeom prst="rect">
            <a:avLst/>
          </a:prstGeom>
        </p:spPr>
      </p:pic>
      <p:sp>
        <p:nvSpPr>
          <p:cNvPr id="22" name="Freeform: Shape 21">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30"/>
            <a:ext cx="886141" cy="802497"/>
            <a:chOff x="10948005" y="3272152"/>
            <a:chExt cx="868640" cy="786648"/>
          </a:xfrm>
          <a:solidFill>
            <a:schemeClr val="accent1"/>
          </a:solidFill>
        </p:grpSpPr>
        <p:sp>
          <p:nvSpPr>
            <p:cNvPr id="25" name="Freeform: Shape 24">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75165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72" name="Rectangle 1071">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1DCAF837-FB9A-3D9E-5C77-9C97296E18B3}"/>
              </a:ext>
            </a:extLst>
          </p:cNvPr>
          <p:cNvSpPr>
            <a:spLocks noGrp="1"/>
          </p:cNvSpPr>
          <p:nvPr>
            <p:ph type="title"/>
          </p:nvPr>
        </p:nvSpPr>
        <p:spPr>
          <a:xfrm>
            <a:off x="525717" y="787068"/>
            <a:ext cx="4663649" cy="1455091"/>
          </a:xfrm>
        </p:spPr>
        <p:txBody>
          <a:bodyPr>
            <a:normAutofit/>
          </a:bodyPr>
          <a:lstStyle/>
          <a:p>
            <a:r>
              <a:rPr lang="en-US" dirty="0"/>
              <a:t>Pipe-and-Filter</a:t>
            </a:r>
          </a:p>
        </p:txBody>
      </p:sp>
      <p:sp>
        <p:nvSpPr>
          <p:cNvPr id="1073" name="Freeform: Shape 103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74"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03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37"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038"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39"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040"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041"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53BD3A27-2E2B-F1C6-ADD1-60CF9A4E18B6}"/>
              </a:ext>
            </a:extLst>
          </p:cNvPr>
          <p:cNvSpPr>
            <a:spLocks noGrp="1"/>
          </p:cNvSpPr>
          <p:nvPr>
            <p:ph idx="1"/>
          </p:nvPr>
        </p:nvSpPr>
        <p:spPr>
          <a:xfrm>
            <a:off x="525717" y="2796427"/>
            <a:ext cx="4663649" cy="3274503"/>
          </a:xfrm>
        </p:spPr>
        <p:txBody>
          <a:bodyPr>
            <a:normAutofit/>
          </a:bodyPr>
          <a:lstStyle/>
          <a:p>
            <a:pPr lvl="0"/>
            <a:r>
              <a:rPr lang="en-US" dirty="0"/>
              <a:t>Pipe-and-Filter architecture, also called pipeline architecture, refers to a sequential chain of components such that the output of one component is the input of the next component</a:t>
            </a:r>
          </a:p>
          <a:p>
            <a:pPr lvl="1"/>
            <a:r>
              <a:rPr lang="en-US" sz="2000" dirty="0"/>
              <a:t>Functional components are called </a:t>
            </a:r>
            <a:r>
              <a:rPr lang="en-US" sz="2000" b="1" dirty="0"/>
              <a:t>filters</a:t>
            </a:r>
          </a:p>
          <a:p>
            <a:pPr lvl="1"/>
            <a:r>
              <a:rPr lang="en-US" sz="2000" dirty="0"/>
              <a:t>Connections between filters are called </a:t>
            </a:r>
            <a:r>
              <a:rPr lang="en-US" sz="2000" b="1" dirty="0"/>
              <a:t>pipes</a:t>
            </a:r>
          </a:p>
        </p:txBody>
      </p:sp>
      <p:pic>
        <p:nvPicPr>
          <p:cNvPr id="1026" name="Picture 2">
            <a:extLst>
              <a:ext uri="{FF2B5EF4-FFF2-40B4-BE49-F238E27FC236}">
                <a16:creationId xmlns:a16="http://schemas.microsoft.com/office/drawing/2014/main" id="{8C7FE50E-40E3-ED21-9609-ACB08B9AF0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34588" y="1131163"/>
            <a:ext cx="5660211" cy="15279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D207F6-468E-0EC9-5EE2-9DA019A74187}"/>
              </a:ext>
            </a:extLst>
          </p:cNvPr>
          <p:cNvPicPr/>
          <p:nvPr/>
        </p:nvPicPr>
        <p:blipFill>
          <a:blip r:embed="rId3"/>
          <a:stretch>
            <a:fillRect/>
          </a:stretch>
        </p:blipFill>
        <p:spPr>
          <a:xfrm>
            <a:off x="5934587" y="4202620"/>
            <a:ext cx="5660211" cy="1047139"/>
          </a:xfrm>
          <a:prstGeom prst="rect">
            <a:avLst/>
          </a:prstGeom>
        </p:spPr>
      </p:pic>
      <p:sp>
        <p:nvSpPr>
          <p:cNvPr id="1075" name="Freeform: Shape 1042">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76" name="Group 1075">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046" name="Freeform: Shape 1045">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47" name="Freeform: Shape 1046">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48" name="Freeform: Shape 1047">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49"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050"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51"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72946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3325-67D6-C3A1-DBC0-6E7101868998}"/>
              </a:ext>
            </a:extLst>
          </p:cNvPr>
          <p:cNvSpPr>
            <a:spLocks noGrp="1"/>
          </p:cNvSpPr>
          <p:nvPr>
            <p:ph type="title"/>
          </p:nvPr>
        </p:nvSpPr>
        <p:spPr/>
        <p:txBody>
          <a:bodyPr/>
          <a:lstStyle/>
          <a:p>
            <a:r>
              <a:rPr lang="en-US" dirty="0"/>
              <a:t>Pipe-and-Filter example</a:t>
            </a:r>
          </a:p>
        </p:txBody>
      </p:sp>
      <p:sp>
        <p:nvSpPr>
          <p:cNvPr id="3" name="Content Placeholder 2">
            <a:extLst>
              <a:ext uri="{FF2B5EF4-FFF2-40B4-BE49-F238E27FC236}">
                <a16:creationId xmlns:a16="http://schemas.microsoft.com/office/drawing/2014/main" id="{6ACF3A26-3D99-1567-8C85-39203290A3A5}"/>
              </a:ext>
            </a:extLst>
          </p:cNvPr>
          <p:cNvSpPr>
            <a:spLocks noGrp="1"/>
          </p:cNvSpPr>
          <p:nvPr>
            <p:ph idx="1"/>
          </p:nvPr>
        </p:nvSpPr>
        <p:spPr/>
        <p:txBody>
          <a:bodyPr/>
          <a:lstStyle/>
          <a:p>
            <a:pPr lvl="0">
              <a:lnSpc>
                <a:spcPct val="100000"/>
              </a:lnSpc>
            </a:pPr>
            <a:r>
              <a:rPr lang="en-US" sz="2000" dirty="0"/>
              <a:t>Example: UNIX shell commands</a:t>
            </a:r>
          </a:p>
          <a:p>
            <a:pPr marL="342900" lvl="0" indent="-342900">
              <a:lnSpc>
                <a:spcPct val="100000"/>
              </a:lnSpc>
              <a:buFont typeface="Arial" panose="020B0604020202020204" pitchFamily="34" charset="0"/>
              <a:buChar char="•"/>
            </a:pPr>
            <a:r>
              <a:rPr lang="en-US" sz="2000" dirty="0"/>
              <a:t>ls – lists all files and directories in the specified directory</a:t>
            </a:r>
          </a:p>
          <a:p>
            <a:pPr marL="342900" lvl="0" indent="-342900">
              <a:lnSpc>
                <a:spcPct val="100000"/>
              </a:lnSpc>
              <a:buFont typeface="Arial" panose="020B0604020202020204" pitchFamily="34" charset="0"/>
              <a:buChar char="•"/>
            </a:pPr>
            <a:r>
              <a:rPr lang="en-US" sz="2000" dirty="0"/>
              <a:t>grep – searches for all lines containing a given string</a:t>
            </a:r>
          </a:p>
          <a:p>
            <a:endParaRPr lang="en-US" dirty="0"/>
          </a:p>
        </p:txBody>
      </p:sp>
      <p:pic>
        <p:nvPicPr>
          <p:cNvPr id="4" name="Picture 3">
            <a:extLst>
              <a:ext uri="{FF2B5EF4-FFF2-40B4-BE49-F238E27FC236}">
                <a16:creationId xmlns:a16="http://schemas.microsoft.com/office/drawing/2014/main" id="{6ED533F2-5D9D-FDE2-8ED0-6E33F08BD9A6}"/>
              </a:ext>
            </a:extLst>
          </p:cNvPr>
          <p:cNvPicPr/>
          <p:nvPr/>
        </p:nvPicPr>
        <p:blipFill>
          <a:blip r:embed="rId2"/>
          <a:stretch>
            <a:fillRect/>
          </a:stretch>
        </p:blipFill>
        <p:spPr>
          <a:xfrm>
            <a:off x="1339913" y="4206113"/>
            <a:ext cx="9036685" cy="1682750"/>
          </a:xfrm>
          <a:prstGeom prst="rect">
            <a:avLst/>
          </a:prstGeom>
        </p:spPr>
      </p:pic>
    </p:spTree>
    <p:extLst>
      <p:ext uri="{BB962C8B-B14F-4D97-AF65-F5344CB8AC3E}">
        <p14:creationId xmlns:p14="http://schemas.microsoft.com/office/powerpoint/2010/main" val="1845792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3325-67D6-C3A1-DBC0-6E7101868998}"/>
              </a:ext>
            </a:extLst>
          </p:cNvPr>
          <p:cNvSpPr>
            <a:spLocks noGrp="1"/>
          </p:cNvSpPr>
          <p:nvPr>
            <p:ph type="title"/>
          </p:nvPr>
        </p:nvSpPr>
        <p:spPr/>
        <p:txBody>
          <a:bodyPr/>
          <a:lstStyle/>
          <a:p>
            <a:r>
              <a:rPr lang="en-US" dirty="0"/>
              <a:t>Pipe-and-Filter example</a:t>
            </a:r>
          </a:p>
        </p:txBody>
      </p:sp>
      <p:sp>
        <p:nvSpPr>
          <p:cNvPr id="3" name="Content Placeholder 2">
            <a:extLst>
              <a:ext uri="{FF2B5EF4-FFF2-40B4-BE49-F238E27FC236}">
                <a16:creationId xmlns:a16="http://schemas.microsoft.com/office/drawing/2014/main" id="{6ACF3A26-3D99-1567-8C85-39203290A3A5}"/>
              </a:ext>
            </a:extLst>
          </p:cNvPr>
          <p:cNvSpPr>
            <a:spLocks noGrp="1"/>
          </p:cNvSpPr>
          <p:nvPr>
            <p:ph idx="1"/>
          </p:nvPr>
        </p:nvSpPr>
        <p:spPr/>
        <p:txBody>
          <a:bodyPr/>
          <a:lstStyle/>
          <a:p>
            <a:pPr lvl="0">
              <a:lnSpc>
                <a:spcPct val="100000"/>
              </a:lnSpc>
            </a:pPr>
            <a:r>
              <a:rPr lang="en-US" sz="2000" dirty="0"/>
              <a:t>Example: UNIX shell commands</a:t>
            </a:r>
          </a:p>
          <a:p>
            <a:pPr marL="342900" lvl="0" indent="-342900">
              <a:lnSpc>
                <a:spcPct val="100000"/>
              </a:lnSpc>
              <a:buFont typeface="Arial" panose="020B0604020202020204" pitchFamily="34" charset="0"/>
              <a:buChar char="•"/>
            </a:pPr>
            <a:r>
              <a:rPr lang="en-US" sz="2000" dirty="0"/>
              <a:t>ls – lists all files and directories in the specified directory</a:t>
            </a:r>
          </a:p>
          <a:p>
            <a:pPr marL="342900" lvl="0" indent="-342900">
              <a:lnSpc>
                <a:spcPct val="100000"/>
              </a:lnSpc>
              <a:buFont typeface="Arial" panose="020B0604020202020204" pitchFamily="34" charset="0"/>
              <a:buChar char="•"/>
            </a:pPr>
            <a:r>
              <a:rPr lang="en-US" sz="2000" dirty="0"/>
              <a:t>grep – searches for all lines containing a given string</a:t>
            </a:r>
          </a:p>
          <a:p>
            <a:endParaRPr lang="en-US" dirty="0"/>
          </a:p>
        </p:txBody>
      </p:sp>
      <p:pic>
        <p:nvPicPr>
          <p:cNvPr id="4" name="Picture 3">
            <a:extLst>
              <a:ext uri="{FF2B5EF4-FFF2-40B4-BE49-F238E27FC236}">
                <a16:creationId xmlns:a16="http://schemas.microsoft.com/office/drawing/2014/main" id="{6ED533F2-5D9D-FDE2-8ED0-6E33F08BD9A6}"/>
              </a:ext>
            </a:extLst>
          </p:cNvPr>
          <p:cNvPicPr/>
          <p:nvPr/>
        </p:nvPicPr>
        <p:blipFill>
          <a:blip r:embed="rId2"/>
          <a:stretch>
            <a:fillRect/>
          </a:stretch>
        </p:blipFill>
        <p:spPr>
          <a:xfrm>
            <a:off x="1339913" y="4206113"/>
            <a:ext cx="9036685" cy="1682750"/>
          </a:xfrm>
          <a:prstGeom prst="rect">
            <a:avLst/>
          </a:prstGeom>
        </p:spPr>
      </p:pic>
    </p:spTree>
    <p:extLst>
      <p:ext uri="{BB962C8B-B14F-4D97-AF65-F5344CB8AC3E}">
        <p14:creationId xmlns:p14="http://schemas.microsoft.com/office/powerpoint/2010/main" val="2944539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B4A6B98-7F5D-26EF-7875-C1E88AB6609C}"/>
              </a:ext>
            </a:extLst>
          </p:cNvPr>
          <p:cNvSpPr>
            <a:spLocks noGrp="1"/>
          </p:cNvSpPr>
          <p:nvPr>
            <p:ph type="title"/>
          </p:nvPr>
        </p:nvSpPr>
        <p:spPr>
          <a:xfrm>
            <a:off x="525718" y="775402"/>
            <a:ext cx="5512288" cy="1739355"/>
          </a:xfrm>
        </p:spPr>
        <p:txBody>
          <a:bodyPr anchor="t">
            <a:normAutofit/>
          </a:bodyPr>
          <a:lstStyle/>
          <a:p>
            <a:r>
              <a:rPr lang="en-US" dirty="0"/>
              <a:t>Pipe-and-Filter example</a:t>
            </a:r>
          </a:p>
        </p:txBody>
      </p:sp>
      <p:grpSp>
        <p:nvGrpSpPr>
          <p:cNvPr id="11"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12"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3"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4"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8C71F8E3-A72D-1CCB-EB3F-AED64B9918B1}"/>
              </a:ext>
            </a:extLst>
          </p:cNvPr>
          <p:cNvSpPr>
            <a:spLocks noGrp="1"/>
          </p:cNvSpPr>
          <p:nvPr>
            <p:ph idx="1"/>
          </p:nvPr>
        </p:nvSpPr>
        <p:spPr>
          <a:xfrm>
            <a:off x="6398320" y="1135874"/>
            <a:ext cx="4159233" cy="1396237"/>
          </a:xfrm>
        </p:spPr>
        <p:txBody>
          <a:bodyPr>
            <a:normAutofit/>
          </a:bodyPr>
          <a:lstStyle/>
          <a:p>
            <a:r>
              <a:rPr lang="en-US"/>
              <a:t>Example: Simple invoice system</a:t>
            </a:r>
          </a:p>
          <a:p>
            <a:endParaRPr lang="en-US" b="1" dirty="0"/>
          </a:p>
        </p:txBody>
      </p:sp>
      <p:pic>
        <p:nvPicPr>
          <p:cNvPr id="4" name="Picture 3">
            <a:extLst>
              <a:ext uri="{FF2B5EF4-FFF2-40B4-BE49-F238E27FC236}">
                <a16:creationId xmlns:a16="http://schemas.microsoft.com/office/drawing/2014/main" id="{BDD9AE63-FE79-B80B-E8DE-7E7D13C95EB8}"/>
              </a:ext>
            </a:extLst>
          </p:cNvPr>
          <p:cNvPicPr/>
          <p:nvPr/>
        </p:nvPicPr>
        <p:blipFill rotWithShape="1">
          <a:blip r:embed="rId2"/>
          <a:srcRect t="10887"/>
          <a:stretch/>
        </p:blipFill>
        <p:spPr>
          <a:xfrm>
            <a:off x="20" y="2865265"/>
            <a:ext cx="12191980" cy="3992735"/>
          </a:xfrm>
          <a:prstGeom prst="rect">
            <a:avLst/>
          </a:prstGeom>
        </p:spPr>
      </p:pic>
    </p:spTree>
    <p:extLst>
      <p:ext uri="{BB962C8B-B14F-4D97-AF65-F5344CB8AC3E}">
        <p14:creationId xmlns:p14="http://schemas.microsoft.com/office/powerpoint/2010/main" val="3213003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E060B57-034A-26CD-CCC3-D58DB43012B4}"/>
              </a:ext>
            </a:extLst>
          </p:cNvPr>
          <p:cNvPicPr>
            <a:picLocks noChangeAspect="1"/>
          </p:cNvPicPr>
          <p:nvPr/>
        </p:nvPicPr>
        <p:blipFill>
          <a:blip r:embed="rId2"/>
          <a:stretch>
            <a:fillRect/>
          </a:stretch>
        </p:blipFill>
        <p:spPr>
          <a:xfrm>
            <a:off x="229397" y="4189567"/>
            <a:ext cx="5360899" cy="2346321"/>
          </a:xfrm>
          <a:prstGeom prst="rect">
            <a:avLst/>
          </a:prstGeom>
        </p:spPr>
      </p:pic>
      <p:sp>
        <p:nvSpPr>
          <p:cNvPr id="2" name="Title 1">
            <a:extLst>
              <a:ext uri="{FF2B5EF4-FFF2-40B4-BE49-F238E27FC236}">
                <a16:creationId xmlns:a16="http://schemas.microsoft.com/office/drawing/2014/main" id="{AB4A6B98-7F5D-26EF-7875-C1E88AB6609C}"/>
              </a:ext>
            </a:extLst>
          </p:cNvPr>
          <p:cNvSpPr>
            <a:spLocks noGrp="1"/>
          </p:cNvSpPr>
          <p:nvPr>
            <p:ph type="title"/>
          </p:nvPr>
        </p:nvSpPr>
        <p:spPr/>
        <p:txBody>
          <a:bodyPr anchor="t"/>
          <a:lstStyle/>
          <a:p>
            <a:r>
              <a:rPr lang="en-US" dirty="0"/>
              <a:t>Pipe-and-Filter example</a:t>
            </a:r>
          </a:p>
        </p:txBody>
      </p:sp>
      <p:sp>
        <p:nvSpPr>
          <p:cNvPr id="3" name="Content Placeholder 2">
            <a:extLst>
              <a:ext uri="{FF2B5EF4-FFF2-40B4-BE49-F238E27FC236}">
                <a16:creationId xmlns:a16="http://schemas.microsoft.com/office/drawing/2014/main" id="{8C71F8E3-A72D-1CCB-EB3F-AED64B9918B1}"/>
              </a:ext>
            </a:extLst>
          </p:cNvPr>
          <p:cNvSpPr>
            <a:spLocks noGrp="1"/>
          </p:cNvSpPr>
          <p:nvPr>
            <p:ph idx="1"/>
          </p:nvPr>
        </p:nvSpPr>
        <p:spPr>
          <a:xfrm>
            <a:off x="525717" y="1834852"/>
            <a:ext cx="10077557" cy="3549045"/>
          </a:xfrm>
        </p:spPr>
        <p:txBody>
          <a:bodyPr/>
          <a:lstStyle/>
          <a:p>
            <a:r>
              <a:rPr lang="en-US" dirty="0"/>
              <a:t>Angular Pipes</a:t>
            </a:r>
          </a:p>
          <a:p>
            <a:endParaRPr lang="en-US" dirty="0"/>
          </a:p>
        </p:txBody>
      </p:sp>
      <p:pic>
        <p:nvPicPr>
          <p:cNvPr id="4" name="Picture 3">
            <a:extLst>
              <a:ext uri="{FF2B5EF4-FFF2-40B4-BE49-F238E27FC236}">
                <a16:creationId xmlns:a16="http://schemas.microsoft.com/office/drawing/2014/main" id="{0D12387D-751D-4B85-AA7F-E3855C63A4CD}"/>
              </a:ext>
            </a:extLst>
          </p:cNvPr>
          <p:cNvPicPr>
            <a:picLocks noChangeAspect="1"/>
          </p:cNvPicPr>
          <p:nvPr/>
        </p:nvPicPr>
        <p:blipFill>
          <a:blip r:embed="rId3"/>
          <a:stretch>
            <a:fillRect/>
          </a:stretch>
        </p:blipFill>
        <p:spPr>
          <a:xfrm>
            <a:off x="2432437" y="1611673"/>
            <a:ext cx="7772400" cy="794646"/>
          </a:xfrm>
          <a:prstGeom prst="rect">
            <a:avLst/>
          </a:prstGeom>
        </p:spPr>
      </p:pic>
      <p:pic>
        <p:nvPicPr>
          <p:cNvPr id="5" name="Picture 4">
            <a:extLst>
              <a:ext uri="{FF2B5EF4-FFF2-40B4-BE49-F238E27FC236}">
                <a16:creationId xmlns:a16="http://schemas.microsoft.com/office/drawing/2014/main" id="{A25DC933-F641-2104-E0FB-93D41EA54088}"/>
              </a:ext>
            </a:extLst>
          </p:cNvPr>
          <p:cNvPicPr>
            <a:picLocks noChangeAspect="1"/>
          </p:cNvPicPr>
          <p:nvPr/>
        </p:nvPicPr>
        <p:blipFill rotWithShape="1">
          <a:blip r:embed="rId4"/>
          <a:srcRect l="2157" t="13766" r="66027" b="8991"/>
          <a:stretch/>
        </p:blipFill>
        <p:spPr>
          <a:xfrm>
            <a:off x="6898026" y="2406319"/>
            <a:ext cx="2472856" cy="711795"/>
          </a:xfrm>
          <a:prstGeom prst="rect">
            <a:avLst/>
          </a:prstGeom>
        </p:spPr>
      </p:pic>
      <p:pic>
        <p:nvPicPr>
          <p:cNvPr id="6" name="Picture 5">
            <a:extLst>
              <a:ext uri="{FF2B5EF4-FFF2-40B4-BE49-F238E27FC236}">
                <a16:creationId xmlns:a16="http://schemas.microsoft.com/office/drawing/2014/main" id="{BE274822-C787-873C-7BF4-A3C6A9FE641A}"/>
              </a:ext>
            </a:extLst>
          </p:cNvPr>
          <p:cNvPicPr>
            <a:picLocks noChangeAspect="1"/>
          </p:cNvPicPr>
          <p:nvPr/>
        </p:nvPicPr>
        <p:blipFill rotWithShape="1">
          <a:blip r:embed="rId5"/>
          <a:srcRect l="2157" t="22470" r="43828" b="11884"/>
          <a:stretch/>
        </p:blipFill>
        <p:spPr>
          <a:xfrm>
            <a:off x="6898025" y="3254017"/>
            <a:ext cx="4198289" cy="604936"/>
          </a:xfrm>
          <a:prstGeom prst="rect">
            <a:avLst/>
          </a:prstGeom>
        </p:spPr>
      </p:pic>
      <p:pic>
        <p:nvPicPr>
          <p:cNvPr id="7" name="Picture 6">
            <a:extLst>
              <a:ext uri="{FF2B5EF4-FFF2-40B4-BE49-F238E27FC236}">
                <a16:creationId xmlns:a16="http://schemas.microsoft.com/office/drawing/2014/main" id="{E51A2F56-A1E1-C24D-D0C7-0B67E8E28CD4}"/>
              </a:ext>
            </a:extLst>
          </p:cNvPr>
          <p:cNvPicPr>
            <a:picLocks noChangeAspect="1"/>
          </p:cNvPicPr>
          <p:nvPr/>
        </p:nvPicPr>
        <p:blipFill rotWithShape="1">
          <a:blip r:embed="rId6"/>
          <a:srcRect l="2157" t="20454" r="42191" b="18990"/>
          <a:stretch/>
        </p:blipFill>
        <p:spPr>
          <a:xfrm>
            <a:off x="6898025" y="3994856"/>
            <a:ext cx="4325511" cy="604936"/>
          </a:xfrm>
          <a:prstGeom prst="rect">
            <a:avLst/>
          </a:prstGeom>
        </p:spPr>
      </p:pic>
      <p:pic>
        <p:nvPicPr>
          <p:cNvPr id="8" name="Picture 7">
            <a:extLst>
              <a:ext uri="{FF2B5EF4-FFF2-40B4-BE49-F238E27FC236}">
                <a16:creationId xmlns:a16="http://schemas.microsoft.com/office/drawing/2014/main" id="{A719A737-1D21-27D4-B26C-52430DD373D2}"/>
              </a:ext>
            </a:extLst>
          </p:cNvPr>
          <p:cNvPicPr>
            <a:picLocks noChangeAspect="1"/>
          </p:cNvPicPr>
          <p:nvPr/>
        </p:nvPicPr>
        <p:blipFill>
          <a:blip r:embed="rId7"/>
          <a:stretch>
            <a:fillRect/>
          </a:stretch>
        </p:blipFill>
        <p:spPr>
          <a:xfrm>
            <a:off x="32677" y="2406319"/>
            <a:ext cx="6372308" cy="1783248"/>
          </a:xfrm>
          <a:prstGeom prst="rect">
            <a:avLst/>
          </a:prstGeom>
        </p:spPr>
      </p:pic>
      <p:sp>
        <p:nvSpPr>
          <p:cNvPr id="10" name="Rectangle 9">
            <a:extLst>
              <a:ext uri="{FF2B5EF4-FFF2-40B4-BE49-F238E27FC236}">
                <a16:creationId xmlns:a16="http://schemas.microsoft.com/office/drawing/2014/main" id="{4686B7DF-2FE4-C8B0-9F53-6ADC2E67BBCD}"/>
              </a:ext>
            </a:extLst>
          </p:cNvPr>
          <p:cNvSpPr/>
          <p:nvPr/>
        </p:nvSpPr>
        <p:spPr>
          <a:xfrm>
            <a:off x="413468" y="5876014"/>
            <a:ext cx="3737113" cy="3657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772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RocaVTI">
  <a:themeElements>
    <a:clrScheme name="AnalogousFromRegularSeedRightStep">
      <a:dk1>
        <a:srgbClr val="000000"/>
      </a:dk1>
      <a:lt1>
        <a:srgbClr val="FFFFFF"/>
      </a:lt1>
      <a:dk2>
        <a:srgbClr val="241B2F"/>
      </a:dk2>
      <a:lt2>
        <a:srgbClr val="F3F0F1"/>
      </a:lt2>
      <a:accent1>
        <a:srgbClr val="20B692"/>
      </a:accent1>
      <a:accent2>
        <a:srgbClr val="17AFD0"/>
      </a:accent2>
      <a:accent3>
        <a:srgbClr val="2975E7"/>
      </a:accent3>
      <a:accent4>
        <a:srgbClr val="3230D9"/>
      </a:accent4>
      <a:accent5>
        <a:srgbClr val="7B29E7"/>
      </a:accent5>
      <a:accent6>
        <a:srgbClr val="B817D5"/>
      </a:accent6>
      <a:hlink>
        <a:srgbClr val="BF3F5D"/>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0A67548-B342-7440-89AE-8A10AE7A9B21}">
  <we:reference id="wa200005669" version="2.0.0.0" store="en-GB" storeType="OMEX"/>
  <we:alternateReferences>
    <we:reference id="wa200005669" version="2.0.0.0" store="wa200005669" storeType="OMEX"/>
  </we:alternateReferences>
  <we:properties/>
  <we:bindings/>
  <we:snapshot xmlns:r="http://schemas.openxmlformats.org/officeDocument/2006/relationships"/>
</we:webextension>
</file>

<file path=docMetadata/LabelInfo.xml><?xml version="1.0" encoding="utf-8"?>
<clbl:labelList xmlns:clbl="http://schemas.microsoft.com/office/2020/mipLabelMetadata">
  <clbl:label id="{cccbf502-6b91-40d6-be02-5ffa0eb711d6}" enabled="0" method="" siteId="{cccbf502-6b91-40d6-be02-5ffa0eb711d6}" removed="1"/>
</clbl:labelList>
</file>

<file path=docProps/app.xml><?xml version="1.0" encoding="utf-8"?>
<Properties xmlns="http://schemas.openxmlformats.org/officeDocument/2006/extended-properties" xmlns:vt="http://schemas.openxmlformats.org/officeDocument/2006/docPropsVTypes">
  <TotalTime>320</TotalTime>
  <Words>1615</Words>
  <Application>Microsoft Macintosh PowerPoint</Application>
  <PresentationFormat>Widescreen</PresentationFormat>
  <Paragraphs>220</Paragraphs>
  <Slides>38</Slides>
  <Notes>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Aptos</vt:lpstr>
      <vt:lpstr>Arial</vt:lpstr>
      <vt:lpstr>Avenir Next LT Pro</vt:lpstr>
      <vt:lpstr>Avenir Next LT Pro Light</vt:lpstr>
      <vt:lpstr>Georgia Pro Semibold</vt:lpstr>
      <vt:lpstr>Söhne</vt:lpstr>
      <vt:lpstr>Wingdings</vt:lpstr>
      <vt:lpstr>RocaVTI</vt:lpstr>
      <vt:lpstr>Lecture 7 - Architecture Styles Part 2</vt:lpstr>
      <vt:lpstr>Architecture</vt:lpstr>
      <vt:lpstr>Recap</vt:lpstr>
      <vt:lpstr>Today’s Topics</vt:lpstr>
      <vt:lpstr>Pipe-and-Filter</vt:lpstr>
      <vt:lpstr>Pipe-and-Filter example</vt:lpstr>
      <vt:lpstr>Pipe-and-Filter example</vt:lpstr>
      <vt:lpstr>Pipe-and-Filter example</vt:lpstr>
      <vt:lpstr>Pipe-and-Filter example</vt:lpstr>
      <vt:lpstr>Pipe-and-Filter</vt:lpstr>
      <vt:lpstr>Model-View-Controller (MVC) </vt:lpstr>
      <vt:lpstr>MVC Example</vt:lpstr>
      <vt:lpstr>MVC Example</vt:lpstr>
      <vt:lpstr>MVC</vt:lpstr>
      <vt:lpstr>Model-View-Presenter</vt:lpstr>
      <vt:lpstr>Model-View-Viewmodel</vt:lpstr>
      <vt:lpstr>Hierarchical Model-View-Controller</vt:lpstr>
      <vt:lpstr>Event-Driven Architecture (EDA)</vt:lpstr>
      <vt:lpstr>Event-Driven Architecture (EDA)</vt:lpstr>
      <vt:lpstr>EDA: Mediator</vt:lpstr>
      <vt:lpstr>EDA: Mediator Topology Example</vt:lpstr>
      <vt:lpstr>EDA: Broker Topology</vt:lpstr>
      <vt:lpstr>EDA: Broker Topology</vt:lpstr>
      <vt:lpstr>Broker Topology Example</vt:lpstr>
      <vt:lpstr>Event Driven Architecture </vt:lpstr>
      <vt:lpstr>Microkernel architecture</vt:lpstr>
      <vt:lpstr>Microkernel architecture</vt:lpstr>
      <vt:lpstr>Microkernel architecture</vt:lpstr>
      <vt:lpstr>Microservices</vt:lpstr>
      <vt:lpstr>Microservices</vt:lpstr>
      <vt:lpstr> Microservices</vt:lpstr>
      <vt:lpstr>Microservices</vt:lpstr>
      <vt:lpstr>Microservices</vt:lpstr>
      <vt:lpstr>Microservices</vt:lpstr>
      <vt:lpstr>Microservices</vt:lpstr>
      <vt:lpstr>Microservices</vt:lpstr>
      <vt:lpstr>Microservices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Nhlanhla Nkosi</cp:lastModifiedBy>
  <cp:revision>2</cp:revision>
  <dcterms:created xsi:type="dcterms:W3CDTF">2024-04-07T13:07:21Z</dcterms:created>
  <dcterms:modified xsi:type="dcterms:W3CDTF">2024-04-22T16:53:25Z</dcterms:modified>
</cp:coreProperties>
</file>